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media/image36.jpg" ContentType="image/jp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4"/>
  </p:notesMasterIdLst>
  <p:sldIdLst>
    <p:sldId id="256" r:id="rId2"/>
    <p:sldId id="257" r:id="rId3"/>
    <p:sldId id="258" r:id="rId4"/>
    <p:sldId id="259" r:id="rId5"/>
    <p:sldId id="261" r:id="rId6"/>
    <p:sldId id="264" r:id="rId7"/>
    <p:sldId id="269" r:id="rId8"/>
    <p:sldId id="266" r:id="rId9"/>
    <p:sldId id="268" r:id="rId10"/>
    <p:sldId id="270" r:id="rId11"/>
    <p:sldId id="290" r:id="rId12"/>
    <p:sldId id="306" r:id="rId13"/>
    <p:sldId id="307" r:id="rId14"/>
    <p:sldId id="308" r:id="rId15"/>
    <p:sldId id="293" r:id="rId16"/>
    <p:sldId id="260" r:id="rId17"/>
    <p:sldId id="313" r:id="rId18"/>
    <p:sldId id="263" r:id="rId19"/>
    <p:sldId id="265" r:id="rId20"/>
    <p:sldId id="297" r:id="rId21"/>
    <p:sldId id="314" r:id="rId22"/>
    <p:sldId id="315" r:id="rId23"/>
    <p:sldId id="316" r:id="rId24"/>
    <p:sldId id="317" r:id="rId25"/>
    <p:sldId id="319" r:id="rId26"/>
    <p:sldId id="320" r:id="rId27"/>
    <p:sldId id="326" r:id="rId28"/>
    <p:sldId id="327" r:id="rId29"/>
    <p:sldId id="329" r:id="rId30"/>
    <p:sldId id="321" r:id="rId31"/>
    <p:sldId id="324" r:id="rId32"/>
    <p:sldId id="325" r:id="rId33"/>
  </p:sldIdLst>
  <p:sldSz cx="12192000" cy="6858000"/>
  <p:notesSz cx="6858000" cy="9144000"/>
  <p:defaultText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90" d="100"/>
          <a:sy n="90" d="100"/>
        </p:scale>
        <p:origin x="23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ayshashanazsamsudeen\Downloads\1.3%20-%20Understanding%20your%20data%20set%20-%20Aysha%20Samsudee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ayshashanazsamsudeen/Downloads/A_Samsudeen_U1_T1_9_V1_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pivotSource>
    <c:name>[1.3 - Understanding your data set - Aysha Samsudeen.xlsx]Worksheet!PivotTable2</c:name>
    <c:fmtId val="-1"/>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LK"/>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Worksheet!$A$27</c:f>
              <c:strCache>
                <c:ptCount val="1"/>
                <c:pt idx="0">
                  <c:v>Sum of Other_Sales</c:v>
                </c:pt>
              </c:strCache>
            </c:strRef>
          </c:tx>
          <c:spPr>
            <a:gradFill rotWithShape="1">
              <a:gsLst>
                <a:gs pos="0">
                  <a:schemeClr val="accent1">
                    <a:shade val="58000"/>
                    <a:satMod val="103000"/>
                    <a:lumMod val="102000"/>
                    <a:tint val="94000"/>
                  </a:schemeClr>
                </a:gs>
                <a:gs pos="50000">
                  <a:schemeClr val="accent1">
                    <a:shade val="58000"/>
                    <a:satMod val="110000"/>
                    <a:lumMod val="100000"/>
                    <a:shade val="100000"/>
                  </a:schemeClr>
                </a:gs>
                <a:gs pos="100000">
                  <a:schemeClr val="accent1">
                    <a:shade val="58000"/>
                    <a:lumMod val="99000"/>
                    <a:satMod val="120000"/>
                    <a:shade val="78000"/>
                  </a:schemeClr>
                </a:gs>
              </a:gsLst>
              <a:lin ang="5400000" scaled="0"/>
            </a:gradFill>
            <a:ln>
              <a:noFill/>
            </a:ln>
            <a:effectLst/>
          </c:spPr>
          <c:invertIfNegative val="0"/>
          <c:cat>
            <c:strRef>
              <c:f>Worksheet!$A$28</c:f>
              <c:strCache>
                <c:ptCount val="1"/>
                <c:pt idx="0">
                  <c:v>Total</c:v>
                </c:pt>
              </c:strCache>
            </c:strRef>
          </c:cat>
          <c:val>
            <c:numRef>
              <c:f>Worksheet!$A$28</c:f>
              <c:numCache>
                <c:formatCode>General</c:formatCode>
                <c:ptCount val="1"/>
                <c:pt idx="0">
                  <c:v>322.34999999999729</c:v>
                </c:pt>
              </c:numCache>
            </c:numRef>
          </c:val>
          <c:extLst>
            <c:ext xmlns:c16="http://schemas.microsoft.com/office/drawing/2014/chart" uri="{C3380CC4-5D6E-409C-BE32-E72D297353CC}">
              <c16:uniqueId val="{00000000-1F80-AF49-8B0B-2323781B990A}"/>
            </c:ext>
          </c:extLst>
        </c:ser>
        <c:ser>
          <c:idx val="1"/>
          <c:order val="1"/>
          <c:tx>
            <c:strRef>
              <c:f>Worksheet!$B$27</c:f>
              <c:strCache>
                <c:ptCount val="1"/>
                <c:pt idx="0">
                  <c:v>Sum of JP_Sales</c:v>
                </c:pt>
              </c:strCache>
            </c:strRef>
          </c:tx>
          <c:spPr>
            <a:gradFill rotWithShape="1">
              <a:gsLst>
                <a:gs pos="0">
                  <a:schemeClr val="accent1">
                    <a:shade val="86000"/>
                    <a:satMod val="103000"/>
                    <a:lumMod val="102000"/>
                    <a:tint val="94000"/>
                  </a:schemeClr>
                </a:gs>
                <a:gs pos="50000">
                  <a:schemeClr val="accent1">
                    <a:shade val="86000"/>
                    <a:satMod val="110000"/>
                    <a:lumMod val="100000"/>
                    <a:shade val="100000"/>
                  </a:schemeClr>
                </a:gs>
                <a:gs pos="100000">
                  <a:schemeClr val="accent1">
                    <a:shade val="86000"/>
                    <a:lumMod val="99000"/>
                    <a:satMod val="120000"/>
                    <a:shade val="78000"/>
                  </a:schemeClr>
                </a:gs>
              </a:gsLst>
              <a:lin ang="5400000" scaled="0"/>
            </a:gradFill>
            <a:ln>
              <a:noFill/>
            </a:ln>
            <a:effectLst/>
          </c:spPr>
          <c:invertIfNegative val="0"/>
          <c:cat>
            <c:strRef>
              <c:f>Worksheet!$A$28</c:f>
              <c:strCache>
                <c:ptCount val="1"/>
                <c:pt idx="0">
                  <c:v>Total</c:v>
                </c:pt>
              </c:strCache>
            </c:strRef>
          </c:cat>
          <c:val>
            <c:numRef>
              <c:f>Worksheet!$B$28</c:f>
              <c:numCache>
                <c:formatCode>General</c:formatCode>
                <c:ptCount val="1"/>
                <c:pt idx="0">
                  <c:v>295.3200000000005</c:v>
                </c:pt>
              </c:numCache>
            </c:numRef>
          </c:val>
          <c:extLst>
            <c:ext xmlns:c16="http://schemas.microsoft.com/office/drawing/2014/chart" uri="{C3380CC4-5D6E-409C-BE32-E72D297353CC}">
              <c16:uniqueId val="{00000001-1F80-AF49-8B0B-2323781B990A}"/>
            </c:ext>
          </c:extLst>
        </c:ser>
        <c:ser>
          <c:idx val="2"/>
          <c:order val="2"/>
          <c:tx>
            <c:strRef>
              <c:f>Worksheet!$C$27</c:f>
              <c:strCache>
                <c:ptCount val="1"/>
                <c:pt idx="0">
                  <c:v>Sum of EU_Sales</c:v>
                </c:pt>
              </c:strCache>
            </c:strRef>
          </c:tx>
          <c:spPr>
            <a:gradFill rotWithShape="1">
              <a:gsLst>
                <a:gs pos="0">
                  <a:schemeClr val="accent1">
                    <a:tint val="86000"/>
                    <a:satMod val="103000"/>
                    <a:lumMod val="102000"/>
                    <a:tint val="94000"/>
                  </a:schemeClr>
                </a:gs>
                <a:gs pos="50000">
                  <a:schemeClr val="accent1">
                    <a:tint val="86000"/>
                    <a:satMod val="110000"/>
                    <a:lumMod val="100000"/>
                    <a:shade val="100000"/>
                  </a:schemeClr>
                </a:gs>
                <a:gs pos="100000">
                  <a:schemeClr val="accent1">
                    <a:tint val="86000"/>
                    <a:lumMod val="99000"/>
                    <a:satMod val="120000"/>
                    <a:shade val="78000"/>
                  </a:schemeClr>
                </a:gs>
              </a:gsLst>
              <a:lin ang="5400000" scaled="0"/>
            </a:gradFill>
            <a:ln>
              <a:noFill/>
            </a:ln>
            <a:effectLst/>
          </c:spPr>
          <c:invertIfNegative val="0"/>
          <c:cat>
            <c:strRef>
              <c:f>Worksheet!$A$28</c:f>
              <c:strCache>
                <c:ptCount val="1"/>
                <c:pt idx="0">
                  <c:v>Total</c:v>
                </c:pt>
              </c:strCache>
            </c:strRef>
          </c:cat>
          <c:val>
            <c:numRef>
              <c:f>Worksheet!$C$28</c:f>
              <c:numCache>
                <c:formatCode>General</c:formatCode>
                <c:ptCount val="1"/>
                <c:pt idx="0">
                  <c:v>901.84999999998615</c:v>
                </c:pt>
              </c:numCache>
            </c:numRef>
          </c:val>
          <c:extLst>
            <c:ext xmlns:c16="http://schemas.microsoft.com/office/drawing/2014/chart" uri="{C3380CC4-5D6E-409C-BE32-E72D297353CC}">
              <c16:uniqueId val="{00000002-1F80-AF49-8B0B-2323781B990A}"/>
            </c:ext>
          </c:extLst>
        </c:ser>
        <c:ser>
          <c:idx val="3"/>
          <c:order val="3"/>
          <c:tx>
            <c:strRef>
              <c:f>Worksheet!$D$27</c:f>
              <c:strCache>
                <c:ptCount val="1"/>
                <c:pt idx="0">
                  <c:v>Sum of NA_Sales</c:v>
                </c:pt>
              </c:strCache>
            </c:strRef>
          </c:tx>
          <c:spPr>
            <a:gradFill rotWithShape="1">
              <a:gsLst>
                <a:gs pos="0">
                  <a:schemeClr val="accent1">
                    <a:tint val="58000"/>
                    <a:satMod val="103000"/>
                    <a:lumMod val="102000"/>
                    <a:tint val="94000"/>
                  </a:schemeClr>
                </a:gs>
                <a:gs pos="50000">
                  <a:schemeClr val="accent1">
                    <a:tint val="58000"/>
                    <a:satMod val="110000"/>
                    <a:lumMod val="100000"/>
                    <a:shade val="100000"/>
                  </a:schemeClr>
                </a:gs>
                <a:gs pos="100000">
                  <a:schemeClr val="accent1">
                    <a:tint val="58000"/>
                    <a:lumMod val="99000"/>
                    <a:satMod val="120000"/>
                    <a:shade val="78000"/>
                  </a:schemeClr>
                </a:gs>
              </a:gsLst>
              <a:lin ang="5400000" scaled="0"/>
            </a:gradFill>
            <a:ln>
              <a:noFill/>
            </a:ln>
            <a:effectLst/>
          </c:spPr>
          <c:invertIfNegative val="0"/>
          <c:cat>
            <c:strRef>
              <c:f>Worksheet!$A$28</c:f>
              <c:strCache>
                <c:ptCount val="1"/>
                <c:pt idx="0">
                  <c:v>Total</c:v>
                </c:pt>
              </c:strCache>
            </c:strRef>
          </c:cat>
          <c:val>
            <c:numRef>
              <c:f>Worksheet!$D$28</c:f>
              <c:numCache>
                <c:formatCode>General</c:formatCode>
                <c:ptCount val="1"/>
                <c:pt idx="0">
                  <c:v>1561.1799999999757</c:v>
                </c:pt>
              </c:numCache>
            </c:numRef>
          </c:val>
          <c:extLst>
            <c:ext xmlns:c16="http://schemas.microsoft.com/office/drawing/2014/chart" uri="{C3380CC4-5D6E-409C-BE32-E72D297353CC}">
              <c16:uniqueId val="{00000003-1F80-AF49-8B0B-2323781B990A}"/>
            </c:ext>
          </c:extLst>
        </c:ser>
        <c:dLbls>
          <c:showLegendKey val="0"/>
          <c:showVal val="0"/>
          <c:showCatName val="0"/>
          <c:showSerName val="0"/>
          <c:showPercent val="0"/>
          <c:showBubbleSize val="0"/>
        </c:dLbls>
        <c:gapWidth val="100"/>
        <c:axId val="281504511"/>
        <c:axId val="286599951"/>
      </c:barChart>
      <c:catAx>
        <c:axId val="281504511"/>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GB"/>
                  <a:t>Sum</a:t>
                </a:r>
                <a:r>
                  <a:rPr lang="en-GB" baseline="0"/>
                  <a:t> of sector /regional sales </a:t>
                </a:r>
                <a:endParaRPr lang="en-GB"/>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LK"/>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LK"/>
          </a:p>
        </c:txPr>
        <c:crossAx val="286599951"/>
        <c:crosses val="autoZero"/>
        <c:auto val="1"/>
        <c:lblAlgn val="ctr"/>
        <c:lblOffset val="100"/>
        <c:noMultiLvlLbl val="0"/>
      </c:catAx>
      <c:valAx>
        <c:axId val="286599951"/>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GB"/>
                  <a:t>Sum of Sales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L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LK"/>
          </a:p>
        </c:txPr>
        <c:crossAx val="2815045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L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LK"/>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[A_Samsudeen_U1_T1_9_V1_xlsx.xlsx]Sheet 4!PivotTable1</c:name>
    <c:fmtId val="-1"/>
  </c:pivotSource>
  <c:chart>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1"/>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
        <c:idx val="22"/>
        <c:spPr>
          <a:solidFill>
            <a:schemeClr val="accent3"/>
          </a:solidFill>
          <a:ln>
            <a:noFill/>
          </a:ln>
          <a:effectLst/>
        </c:spPr>
        <c:marker>
          <c:symbol val="none"/>
        </c:marker>
        <c:dLbl>
          <c:idx val="0"/>
          <c:delete val="1"/>
          <c:extLst>
            <c:ext xmlns:c15="http://schemas.microsoft.com/office/drawing/2012/chart" uri="{CE6537A1-D6FC-4f65-9D91-7224C49458BB}"/>
          </c:extLst>
        </c:dLbl>
      </c:pivotFmt>
      <c:pivotFmt>
        <c:idx val="23"/>
        <c:spPr>
          <a:solidFill>
            <a:schemeClr val="accent4"/>
          </a:solidFill>
          <a:ln>
            <a:noFill/>
          </a:ln>
          <a:effectLst/>
        </c:spPr>
        <c:marker>
          <c:symbol val="none"/>
        </c:marker>
        <c:dLbl>
          <c:idx val="0"/>
          <c:delete val="1"/>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5"/>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
        <c:idx val="26"/>
        <c:spPr>
          <a:solidFill>
            <a:schemeClr val="accent3"/>
          </a:solidFill>
          <a:ln>
            <a:noFill/>
          </a:ln>
          <a:effectLst/>
        </c:spPr>
        <c:marker>
          <c:symbol val="none"/>
        </c:marker>
        <c:dLbl>
          <c:idx val="0"/>
          <c:delete val="1"/>
          <c:extLst>
            <c:ext xmlns:c15="http://schemas.microsoft.com/office/drawing/2012/chart" uri="{CE6537A1-D6FC-4f65-9D91-7224C49458BB}"/>
          </c:extLst>
        </c:dLbl>
      </c:pivotFmt>
      <c:pivotFmt>
        <c:idx val="27"/>
        <c:spPr>
          <a:solidFill>
            <a:schemeClr val="accent4"/>
          </a:solidFill>
          <a:ln>
            <a:noFill/>
          </a:ln>
          <a:effectLst/>
        </c:spPr>
        <c:marker>
          <c:symbol val="none"/>
        </c:marker>
        <c:dLbl>
          <c:idx val="0"/>
          <c:delete val="1"/>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9"/>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
        <c:idx val="30"/>
        <c:spPr>
          <a:solidFill>
            <a:schemeClr val="accent3"/>
          </a:solidFill>
          <a:ln>
            <a:noFill/>
          </a:ln>
          <a:effectLst/>
        </c:spPr>
        <c:marker>
          <c:symbol val="none"/>
        </c:marker>
        <c:dLbl>
          <c:idx val="0"/>
          <c:delete val="1"/>
          <c:extLst>
            <c:ext xmlns:c15="http://schemas.microsoft.com/office/drawing/2012/chart" uri="{CE6537A1-D6FC-4f65-9D91-7224C49458BB}"/>
          </c:extLst>
        </c:dLbl>
      </c:pivotFmt>
      <c:pivotFmt>
        <c:idx val="31"/>
        <c:spPr>
          <a:solidFill>
            <a:schemeClr val="accent4"/>
          </a:solidFill>
          <a:ln>
            <a:noFill/>
          </a:ln>
          <a:effectLst/>
        </c:spPr>
        <c:marker>
          <c:symbol val="none"/>
        </c:marker>
        <c:dLbl>
          <c:idx val="0"/>
          <c:delete val="1"/>
          <c:extLst>
            <c:ext xmlns:c15="http://schemas.microsoft.com/office/drawing/2012/chart" uri="{CE6537A1-D6FC-4f65-9D91-7224C49458BB}"/>
          </c:extLst>
        </c:dLbl>
      </c:pivotFmt>
    </c:pivotFmts>
    <c:plotArea>
      <c:layout/>
      <c:barChart>
        <c:barDir val="col"/>
        <c:grouping val="stacked"/>
        <c:varyColors val="0"/>
        <c:ser>
          <c:idx val="0"/>
          <c:order val="0"/>
          <c:tx>
            <c:strRef>
              <c:f>'Sheet 4'!$B$1</c:f>
              <c:strCache>
                <c:ptCount val="1"/>
                <c:pt idx="0">
                  <c:v> Sum of Proportion of Other Sales</c:v>
                </c:pt>
              </c:strCache>
            </c:strRef>
          </c:tx>
          <c:spPr>
            <a:solidFill>
              <a:schemeClr val="accent1"/>
            </a:solidFill>
            <a:ln>
              <a:noFill/>
            </a:ln>
            <a:effectLst/>
          </c:spPr>
          <c:invertIfNegative val="0"/>
          <c:cat>
            <c:strRef>
              <c:f>'Sheet 4'!$A$2:$A$15</c:f>
              <c:strCache>
                <c:ptCount val="13"/>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pt idx="12">
                  <c:v>(blank)</c:v>
                </c:pt>
              </c:strCache>
            </c:strRef>
          </c:cat>
          <c:val>
            <c:numRef>
              <c:f>'Sheet 4'!$B$2:$B$15</c:f>
              <c:numCache>
                <c:formatCode>0%</c:formatCode>
                <c:ptCount val="13"/>
                <c:pt idx="0">
                  <c:v>0.1098161850567063</c:v>
                </c:pt>
                <c:pt idx="1">
                  <c:v>7.9870345744681118E-2</c:v>
                </c:pt>
                <c:pt idx="2">
                  <c:v>8.4151597280846049E-2</c:v>
                </c:pt>
                <c:pt idx="3">
                  <c:v>9.7739369875477003E-2</c:v>
                </c:pt>
                <c:pt idx="4">
                  <c:v>6.2620261689436102E-2</c:v>
                </c:pt>
                <c:pt idx="5">
                  <c:v>5.5865466834968659E-2</c:v>
                </c:pt>
                <c:pt idx="6">
                  <c:v>0.10626502075595588</c:v>
                </c:pt>
                <c:pt idx="7">
                  <c:v>6.7914961272787983E-2</c:v>
                </c:pt>
                <c:pt idx="8">
                  <c:v>9.9388762485058485E-2</c:v>
                </c:pt>
                <c:pt idx="9">
                  <c:v>8.539742158156545E-2</c:v>
                </c:pt>
                <c:pt idx="10">
                  <c:v>0.10262703595286267</c:v>
                </c:pt>
                <c:pt idx="11">
                  <c:v>6.9118651787747232E-2</c:v>
                </c:pt>
                <c:pt idx="12">
                  <c:v>0.22807017543859651</c:v>
                </c:pt>
              </c:numCache>
            </c:numRef>
          </c:val>
          <c:extLst>
            <c:ext xmlns:c16="http://schemas.microsoft.com/office/drawing/2014/chart" uri="{C3380CC4-5D6E-409C-BE32-E72D297353CC}">
              <c16:uniqueId val="{00000000-1AE8-DC47-AFBB-77172FC28798}"/>
            </c:ext>
          </c:extLst>
        </c:ser>
        <c:ser>
          <c:idx val="1"/>
          <c:order val="1"/>
          <c:tx>
            <c:strRef>
              <c:f>'Sheet 4'!$C$1</c:f>
              <c:strCache>
                <c:ptCount val="1"/>
                <c:pt idx="0">
                  <c:v>Sum of proportion of JP_Sales</c:v>
                </c:pt>
              </c:strCache>
            </c:strRef>
          </c:tx>
          <c:spPr>
            <a:solidFill>
              <a:schemeClr val="accent2"/>
            </a:solidFill>
            <a:ln>
              <a:noFill/>
            </a:ln>
            <a:effectLst/>
          </c:spPr>
          <c:invertIfNegative val="0"/>
          <c:cat>
            <c:strRef>
              <c:f>'Sheet 4'!$A$2:$A$15</c:f>
              <c:strCache>
                <c:ptCount val="13"/>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pt idx="12">
                  <c:v>(blank)</c:v>
                </c:pt>
              </c:strCache>
            </c:strRef>
          </c:cat>
          <c:val>
            <c:numRef>
              <c:f>'Sheet 4'!$C$2:$C$15</c:f>
              <c:numCache>
                <c:formatCode>0%</c:formatCode>
                <c:ptCount val="13"/>
                <c:pt idx="0">
                  <c:v>9.1110009854351401E-2</c:v>
                </c:pt>
                <c:pt idx="1">
                  <c:v>0.21422041223404265</c:v>
                </c:pt>
                <c:pt idx="2">
                  <c:v>0.19405073976985029</c:v>
                </c:pt>
                <c:pt idx="3">
                  <c:v>0.13246628723155893</c:v>
                </c:pt>
                <c:pt idx="4">
                  <c:v>0.15726621127573667</c:v>
                </c:pt>
                <c:pt idx="5">
                  <c:v>0.23335640701982949</c:v>
                </c:pt>
                <c:pt idx="6">
                  <c:v>7.7411514092200637E-2</c:v>
                </c:pt>
                <c:pt idx="7">
                  <c:v>0.37847390075950454</c:v>
                </c:pt>
                <c:pt idx="8">
                  <c:v>3.6905634183024595E-2</c:v>
                </c:pt>
                <c:pt idx="9">
                  <c:v>0.16165871485128497</c:v>
                </c:pt>
                <c:pt idx="10">
                  <c:v>0.10160624483975193</c:v>
                </c:pt>
                <c:pt idx="11">
                  <c:v>0.28159872466408531</c:v>
                </c:pt>
                <c:pt idx="12">
                  <c:v>0.35087719298245623</c:v>
                </c:pt>
              </c:numCache>
            </c:numRef>
          </c:val>
          <c:extLst>
            <c:ext xmlns:c16="http://schemas.microsoft.com/office/drawing/2014/chart" uri="{C3380CC4-5D6E-409C-BE32-E72D297353CC}">
              <c16:uniqueId val="{00000001-1AE8-DC47-AFBB-77172FC28798}"/>
            </c:ext>
          </c:extLst>
        </c:ser>
        <c:ser>
          <c:idx val="2"/>
          <c:order val="2"/>
          <c:tx>
            <c:strRef>
              <c:f>'Sheet 4'!$D$1</c:f>
              <c:strCache>
                <c:ptCount val="1"/>
                <c:pt idx="0">
                  <c:v>Sum of proportion of EU_Sales</c:v>
                </c:pt>
              </c:strCache>
            </c:strRef>
          </c:tx>
          <c:spPr>
            <a:solidFill>
              <a:schemeClr val="accent3"/>
            </a:solidFill>
            <a:ln>
              <a:noFill/>
            </a:ln>
            <a:effectLst/>
          </c:spPr>
          <c:invertIfNegative val="0"/>
          <c:cat>
            <c:strRef>
              <c:f>'Sheet 4'!$A$2:$A$15</c:f>
              <c:strCache>
                <c:ptCount val="13"/>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pt idx="12">
                  <c:v>(blank)</c:v>
                </c:pt>
              </c:strCache>
            </c:strRef>
          </c:cat>
          <c:val>
            <c:numRef>
              <c:f>'Sheet 4'!$D$2:$D$15</c:f>
              <c:numCache>
                <c:formatCode>0%</c:formatCode>
                <c:ptCount val="13"/>
                <c:pt idx="0">
                  <c:v>0.29904817238845199</c:v>
                </c:pt>
                <c:pt idx="1">
                  <c:v>0.2663730053191477</c:v>
                </c:pt>
                <c:pt idx="2">
                  <c:v>0.22508552894655123</c:v>
                </c:pt>
                <c:pt idx="3">
                  <c:v>0.26549803931210247</c:v>
                </c:pt>
                <c:pt idx="4">
                  <c:v>0.24248364441023768</c:v>
                </c:pt>
                <c:pt idx="5">
                  <c:v>0.20676737652184513</c:v>
                </c:pt>
                <c:pt idx="6">
                  <c:v>0.3255270919816497</c:v>
                </c:pt>
                <c:pt idx="7">
                  <c:v>0.20202606164126188</c:v>
                </c:pt>
                <c:pt idx="8">
                  <c:v>0.30202267556206819</c:v>
                </c:pt>
                <c:pt idx="9">
                  <c:v>0.28773728555476769</c:v>
                </c:pt>
                <c:pt idx="10">
                  <c:v>0.28285671395331202</c:v>
                </c:pt>
                <c:pt idx="11">
                  <c:v>0.25814165338191741</c:v>
                </c:pt>
                <c:pt idx="12">
                  <c:v>0.40789473684210531</c:v>
                </c:pt>
              </c:numCache>
            </c:numRef>
          </c:val>
          <c:extLst>
            <c:ext xmlns:c16="http://schemas.microsoft.com/office/drawing/2014/chart" uri="{C3380CC4-5D6E-409C-BE32-E72D297353CC}">
              <c16:uniqueId val="{00000002-1AE8-DC47-AFBB-77172FC28798}"/>
            </c:ext>
          </c:extLst>
        </c:ser>
        <c:ser>
          <c:idx val="3"/>
          <c:order val="3"/>
          <c:tx>
            <c:strRef>
              <c:f>'Sheet 4'!$E$1</c:f>
              <c:strCache>
                <c:ptCount val="1"/>
                <c:pt idx="0">
                  <c:v>Sum of proportion of NA_Sales</c:v>
                </c:pt>
              </c:strCache>
            </c:strRef>
          </c:tx>
          <c:spPr>
            <a:solidFill>
              <a:schemeClr val="accent4"/>
            </a:solidFill>
            <a:ln>
              <a:noFill/>
            </a:ln>
            <a:effectLst/>
          </c:spPr>
          <c:invertIfNegative val="0"/>
          <c:cat>
            <c:strRef>
              <c:f>'Sheet 4'!$A$2:$A$15</c:f>
              <c:strCache>
                <c:ptCount val="13"/>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pt idx="12">
                  <c:v>(blank)</c:v>
                </c:pt>
              </c:strCache>
            </c:strRef>
          </c:cat>
          <c:val>
            <c:numRef>
              <c:f>'Sheet 4'!$E$2:$E$15</c:f>
              <c:numCache>
                <c:formatCode>0%</c:formatCode>
                <c:ptCount val="13"/>
                <c:pt idx="0">
                  <c:v>0.50002563270049449</c:v>
                </c:pt>
                <c:pt idx="1">
                  <c:v>0.4395362367021251</c:v>
                </c:pt>
                <c:pt idx="2">
                  <c:v>0.49671213400275666</c:v>
                </c:pt>
                <c:pt idx="3">
                  <c:v>0.50429630358087085</c:v>
                </c:pt>
                <c:pt idx="4">
                  <c:v>0.53762988262459177</c:v>
                </c:pt>
                <c:pt idx="5">
                  <c:v>0.50401074962335601</c:v>
                </c:pt>
                <c:pt idx="6">
                  <c:v>0.49079637317019875</c:v>
                </c:pt>
                <c:pt idx="7">
                  <c:v>0.35158507632644831</c:v>
                </c:pt>
                <c:pt idx="8">
                  <c:v>0.56168292776985129</c:v>
                </c:pt>
                <c:pt idx="9">
                  <c:v>0.46520657801238818</c:v>
                </c:pt>
                <c:pt idx="10">
                  <c:v>0.5129100052540736</c:v>
                </c:pt>
                <c:pt idx="11">
                  <c:v>0.39114097016624955</c:v>
                </c:pt>
                <c:pt idx="12">
                  <c:v>1.3157894736842106E-2</c:v>
                </c:pt>
              </c:numCache>
            </c:numRef>
          </c:val>
          <c:extLst>
            <c:ext xmlns:c16="http://schemas.microsoft.com/office/drawing/2014/chart" uri="{C3380CC4-5D6E-409C-BE32-E72D297353CC}">
              <c16:uniqueId val="{00000003-1AE8-DC47-AFBB-77172FC28798}"/>
            </c:ext>
          </c:extLst>
        </c:ser>
        <c:dLbls>
          <c:showLegendKey val="0"/>
          <c:showVal val="0"/>
          <c:showCatName val="0"/>
          <c:showSerName val="0"/>
          <c:showPercent val="0"/>
          <c:showBubbleSize val="0"/>
        </c:dLbls>
        <c:gapWidth val="150"/>
        <c:overlap val="100"/>
        <c:axId val="1714176271"/>
        <c:axId val="1810058703"/>
      </c:barChart>
      <c:catAx>
        <c:axId val="17141762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Genre </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LK"/>
          </a:p>
        </c:txPr>
        <c:crossAx val="1810058703"/>
        <c:crosses val="autoZero"/>
        <c:auto val="1"/>
        <c:lblAlgn val="ctr"/>
        <c:lblOffset val="100"/>
        <c:noMultiLvlLbl val="0"/>
      </c:catAx>
      <c:valAx>
        <c:axId val="18100587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Sum</a:t>
                </a:r>
                <a:r>
                  <a:rPr lang="en-GB" baseline="0"/>
                  <a:t> Proportion of Sales per region </a:t>
                </a:r>
              </a:p>
              <a:p>
                <a:pPr>
                  <a:defRPr sz="1000" b="0" i="0" u="none" strike="noStrike" kern="1200" baseline="0">
                    <a:solidFill>
                      <a:schemeClr val="tx1">
                        <a:lumMod val="65000"/>
                        <a:lumOff val="35000"/>
                      </a:schemeClr>
                    </a:solidFill>
                    <a:latin typeface="+mn-lt"/>
                    <a:ea typeface="+mn-ea"/>
                    <a:cs typeface="+mn-cs"/>
                  </a:defRPr>
                </a:pPr>
                <a:endParaRPr lang="en-GB"/>
              </a:p>
            </c:rich>
          </c:tx>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LK"/>
          </a:p>
        </c:txPr>
        <c:crossAx val="1714176271"/>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LK"/>
        </a:p>
      </c:txPr>
    </c:legend>
    <c:plotVisOnly val="1"/>
    <c:dispBlanksAs val="gap"/>
    <c:showDLblsOverMax val="0"/>
    <c:extLst/>
  </c:chart>
  <c:txPr>
    <a:bodyPr/>
    <a:lstStyle/>
    <a:p>
      <a:pPr>
        <a:defRPr/>
      </a:pPr>
      <a:endParaRPr lang="en-LK"/>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hyperlink" Target="mailto:shanazdeen91@gmail.com" TargetMode="External"/><Relationship Id="rId16" Type="http://schemas.openxmlformats.org/officeDocument/2006/relationships/image" Target="../media/image15.svg"/><Relationship Id="rId1" Type="http://schemas.openxmlformats.org/officeDocument/2006/relationships/hyperlink" Target="https://www.linkedin.com/in/shanazsamsudeen/" TargetMode="Externa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s://www.linkedin.com/in/shanazsamsudeen/" TargetMode="Externa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hyperlink" Target="mailto:shanazdeen91@gmail.com" TargetMode="External"/><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5.sv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530B24-10E0-49E8-93C6-8890B116EB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591F9F-0C79-4EA1-A76B-E51807775030}">
      <dgm:prSet/>
      <dgm:spPr/>
      <dgm:t>
        <a:bodyPr/>
        <a:lstStyle/>
        <a:p>
          <a:r>
            <a:rPr lang="en-US" dirty="0"/>
            <a:t>Aspiring Data Analyst with over 11 years of experience in Human resources, Recruitment, Negotiations and Strategic Management and HRIS implementation. </a:t>
          </a:r>
        </a:p>
      </dgm:t>
    </dgm:pt>
    <dgm:pt modelId="{F8925236-C481-45AC-8495-B68BF1CEF7A8}" type="parTrans" cxnId="{A6FAF228-392A-48BA-AF7F-7661A6838F99}">
      <dgm:prSet/>
      <dgm:spPr/>
      <dgm:t>
        <a:bodyPr/>
        <a:lstStyle/>
        <a:p>
          <a:endParaRPr lang="en-US"/>
        </a:p>
      </dgm:t>
    </dgm:pt>
    <dgm:pt modelId="{13DFEA78-BC93-495E-9058-1D414D2926DC}" type="sibTrans" cxnId="{A6FAF228-392A-48BA-AF7F-7661A6838F99}">
      <dgm:prSet/>
      <dgm:spPr/>
      <dgm:t>
        <a:bodyPr/>
        <a:lstStyle/>
        <a:p>
          <a:endParaRPr lang="en-US"/>
        </a:p>
      </dgm:t>
    </dgm:pt>
    <dgm:pt modelId="{507E7C24-B476-425E-8E8B-E4DD701FD7D6}">
      <dgm:prSet/>
      <dgm:spPr/>
      <dgm:t>
        <a:bodyPr/>
        <a:lstStyle/>
        <a:p>
          <a:r>
            <a:rPr lang="en-GB"/>
            <a:t>B.A in Psychology – University of Missouri Science and Technology, Missouri, USA</a:t>
          </a:r>
          <a:endParaRPr lang="en-US"/>
        </a:p>
      </dgm:t>
    </dgm:pt>
    <dgm:pt modelId="{0A621716-1440-4E2B-875F-2C330AD7EBE0}" type="parTrans" cxnId="{171F2212-14E2-46AE-AFA5-574083C103E4}">
      <dgm:prSet/>
      <dgm:spPr/>
      <dgm:t>
        <a:bodyPr/>
        <a:lstStyle/>
        <a:p>
          <a:endParaRPr lang="en-US"/>
        </a:p>
      </dgm:t>
    </dgm:pt>
    <dgm:pt modelId="{D32ED41C-1F71-4A62-9308-CEF596CA4A7A}" type="sibTrans" cxnId="{171F2212-14E2-46AE-AFA5-574083C103E4}">
      <dgm:prSet/>
      <dgm:spPr/>
      <dgm:t>
        <a:bodyPr/>
        <a:lstStyle/>
        <a:p>
          <a:endParaRPr lang="en-US"/>
        </a:p>
      </dgm:t>
    </dgm:pt>
    <dgm:pt modelId="{81C4D671-1535-4FCF-8D61-B1BD4C4BD1A8}">
      <dgm:prSet/>
      <dgm:spPr/>
      <dgm:t>
        <a:bodyPr/>
        <a:lstStyle/>
        <a:p>
          <a:r>
            <a:rPr lang="en-GB"/>
            <a:t>Post graduate Diploma in Organisational Psychology – University of Waikato, Hamilton, NewZealand</a:t>
          </a:r>
          <a:endParaRPr lang="en-US"/>
        </a:p>
      </dgm:t>
    </dgm:pt>
    <dgm:pt modelId="{0336B520-5772-4128-922A-36B2307C0CE5}" type="parTrans" cxnId="{BBE8F2F8-55EC-44D7-A213-A99BEDFF2FBB}">
      <dgm:prSet/>
      <dgm:spPr/>
      <dgm:t>
        <a:bodyPr/>
        <a:lstStyle/>
        <a:p>
          <a:endParaRPr lang="en-US"/>
        </a:p>
      </dgm:t>
    </dgm:pt>
    <dgm:pt modelId="{A43F319A-26D7-4189-AB6B-58682E89E2B7}" type="sibTrans" cxnId="{BBE8F2F8-55EC-44D7-A213-A99BEDFF2FBB}">
      <dgm:prSet/>
      <dgm:spPr/>
      <dgm:t>
        <a:bodyPr/>
        <a:lstStyle/>
        <a:p>
          <a:endParaRPr lang="en-US"/>
        </a:p>
      </dgm:t>
    </dgm:pt>
    <dgm:pt modelId="{5B9D718D-EF93-438E-A999-812B7B56651C}">
      <dgm:prSet/>
      <dgm:spPr/>
      <dgm:t>
        <a:bodyPr/>
        <a:lstStyle/>
        <a:p>
          <a:r>
            <a:rPr lang="en-GB"/>
            <a:t>AIHR certification in People Analytics</a:t>
          </a:r>
          <a:endParaRPr lang="en-US"/>
        </a:p>
      </dgm:t>
    </dgm:pt>
    <dgm:pt modelId="{B7A8CDCD-800A-45CA-B329-109A463E58A7}" type="parTrans" cxnId="{B7B66B4C-583B-45AA-A1CF-50B65E441299}">
      <dgm:prSet/>
      <dgm:spPr/>
      <dgm:t>
        <a:bodyPr/>
        <a:lstStyle/>
        <a:p>
          <a:endParaRPr lang="en-US"/>
        </a:p>
      </dgm:t>
    </dgm:pt>
    <dgm:pt modelId="{122135F3-CB46-4DA2-934E-19C43325AF1C}" type="sibTrans" cxnId="{B7B66B4C-583B-45AA-A1CF-50B65E441299}">
      <dgm:prSet/>
      <dgm:spPr/>
      <dgm:t>
        <a:bodyPr/>
        <a:lstStyle/>
        <a:p>
          <a:endParaRPr lang="en-US"/>
        </a:p>
      </dgm:t>
    </dgm:pt>
    <dgm:pt modelId="{B16A1C21-74C5-4F2A-B87D-72CAAC8EF0EB}">
      <dgm:prSet/>
      <dgm:spPr/>
      <dgm:t>
        <a:bodyPr/>
        <a:lstStyle/>
        <a:p>
          <a:r>
            <a:rPr lang="en-GB"/>
            <a:t>Data Analytics – Career Foundry ( Ongoing)</a:t>
          </a:r>
          <a:endParaRPr lang="en-US"/>
        </a:p>
      </dgm:t>
    </dgm:pt>
    <dgm:pt modelId="{08CF36E7-DFC8-4424-9984-8AC656A06B29}" type="parTrans" cxnId="{ADFC4A72-D6BA-4983-9B48-E6C62503349B}">
      <dgm:prSet/>
      <dgm:spPr/>
      <dgm:t>
        <a:bodyPr/>
        <a:lstStyle/>
        <a:p>
          <a:endParaRPr lang="en-US"/>
        </a:p>
      </dgm:t>
    </dgm:pt>
    <dgm:pt modelId="{8F10B3CC-CD76-4D86-8342-B9561989E50C}" type="sibTrans" cxnId="{ADFC4A72-D6BA-4983-9B48-E6C62503349B}">
      <dgm:prSet/>
      <dgm:spPr/>
      <dgm:t>
        <a:bodyPr/>
        <a:lstStyle/>
        <a:p>
          <a:endParaRPr lang="en-US"/>
        </a:p>
      </dgm:t>
    </dgm:pt>
    <dgm:pt modelId="{3F3477DA-76A7-49EB-A380-40BEA747219C}">
      <dgm:prSet/>
      <dgm:spPr/>
      <dgm:t>
        <a:bodyPr/>
        <a:lstStyle/>
        <a:p>
          <a:r>
            <a:rPr lang="en-GB"/>
            <a:t>LinkedIn – </a:t>
          </a:r>
          <a:r>
            <a:rPr lang="en-GB">
              <a:hlinkClick xmlns:r="http://schemas.openxmlformats.org/officeDocument/2006/relationships" r:id="rId1"/>
            </a:rPr>
            <a:t>https://www.linkedin.com/in/shanazsamsudeen/</a:t>
          </a:r>
          <a:endParaRPr lang="en-US"/>
        </a:p>
      </dgm:t>
    </dgm:pt>
    <dgm:pt modelId="{0D584409-67D9-49A1-AC0A-18A5EA69E3C2}" type="parTrans" cxnId="{8EE04A1F-9F5C-4EB8-BD4F-B56623C575D5}">
      <dgm:prSet/>
      <dgm:spPr/>
      <dgm:t>
        <a:bodyPr/>
        <a:lstStyle/>
        <a:p>
          <a:endParaRPr lang="en-US"/>
        </a:p>
      </dgm:t>
    </dgm:pt>
    <dgm:pt modelId="{4418827C-A5A6-447E-99C6-C7A3A61AEE2B}" type="sibTrans" cxnId="{8EE04A1F-9F5C-4EB8-BD4F-B56623C575D5}">
      <dgm:prSet/>
      <dgm:spPr/>
      <dgm:t>
        <a:bodyPr/>
        <a:lstStyle/>
        <a:p>
          <a:endParaRPr lang="en-US"/>
        </a:p>
      </dgm:t>
    </dgm:pt>
    <dgm:pt modelId="{97DAAA3E-B0F6-4C71-88B9-4B28CBB6EF3D}">
      <dgm:prSet/>
      <dgm:spPr/>
      <dgm:t>
        <a:bodyPr/>
        <a:lstStyle/>
        <a:p>
          <a:r>
            <a:rPr lang="en-GB"/>
            <a:t>Email – </a:t>
          </a:r>
          <a:r>
            <a:rPr lang="en-GB">
              <a:hlinkClick xmlns:r="http://schemas.openxmlformats.org/officeDocument/2006/relationships" r:id="rId2"/>
            </a:rPr>
            <a:t>shanazdeen91@gmail.com</a:t>
          </a:r>
          <a:endParaRPr lang="en-US"/>
        </a:p>
      </dgm:t>
    </dgm:pt>
    <dgm:pt modelId="{BF91F8A6-E345-44D9-983C-04E28AF0C215}" type="parTrans" cxnId="{F0003AE0-8B2F-4B72-A5A6-E9F96A0BF9A1}">
      <dgm:prSet/>
      <dgm:spPr/>
      <dgm:t>
        <a:bodyPr/>
        <a:lstStyle/>
        <a:p>
          <a:endParaRPr lang="en-US"/>
        </a:p>
      </dgm:t>
    </dgm:pt>
    <dgm:pt modelId="{16AB39AA-45D5-4934-941B-C8E3D809A6F9}" type="sibTrans" cxnId="{F0003AE0-8B2F-4B72-A5A6-E9F96A0BF9A1}">
      <dgm:prSet/>
      <dgm:spPr/>
      <dgm:t>
        <a:bodyPr/>
        <a:lstStyle/>
        <a:p>
          <a:endParaRPr lang="en-US"/>
        </a:p>
      </dgm:t>
    </dgm:pt>
    <dgm:pt modelId="{48AA4B3E-D0BF-4444-BFAA-482E17342A1E}" type="pres">
      <dgm:prSet presAssocID="{61530B24-10E0-49E8-93C6-8890B116EB38}" presName="root" presStyleCnt="0">
        <dgm:presLayoutVars>
          <dgm:dir/>
          <dgm:resizeHandles val="exact"/>
        </dgm:presLayoutVars>
      </dgm:prSet>
      <dgm:spPr/>
    </dgm:pt>
    <dgm:pt modelId="{B2D2FDC9-DB5B-42C9-886C-802961953445}" type="pres">
      <dgm:prSet presAssocID="{6B591F9F-0C79-4EA1-A76B-E51807775030}" presName="compNode" presStyleCnt="0"/>
      <dgm:spPr/>
    </dgm:pt>
    <dgm:pt modelId="{8C843655-0B37-4DF7-BBED-7671E6DA52B0}" type="pres">
      <dgm:prSet presAssocID="{6B591F9F-0C79-4EA1-A76B-E51807775030}" presName="bgRect" presStyleLbl="bgShp" presStyleIdx="0" presStyleCnt="7"/>
      <dgm:spPr/>
    </dgm:pt>
    <dgm:pt modelId="{19E1710F-EA97-4D12-845E-38B353774032}" type="pres">
      <dgm:prSet presAssocID="{6B591F9F-0C79-4EA1-A76B-E51807775030}" presName="iconRect" presStyleLbl="node1" presStyleIdx="0"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2B948B0C-B1DC-413F-976A-A9ED4ACC969B}" type="pres">
      <dgm:prSet presAssocID="{6B591F9F-0C79-4EA1-A76B-E51807775030}" presName="spaceRect" presStyleCnt="0"/>
      <dgm:spPr/>
    </dgm:pt>
    <dgm:pt modelId="{6AED45AE-F2F3-47A4-8D29-A22EB9C02F38}" type="pres">
      <dgm:prSet presAssocID="{6B591F9F-0C79-4EA1-A76B-E51807775030}" presName="parTx" presStyleLbl="revTx" presStyleIdx="0" presStyleCnt="7">
        <dgm:presLayoutVars>
          <dgm:chMax val="0"/>
          <dgm:chPref val="0"/>
        </dgm:presLayoutVars>
      </dgm:prSet>
      <dgm:spPr/>
    </dgm:pt>
    <dgm:pt modelId="{FC989E87-A9A5-480E-A181-89E95EBF713E}" type="pres">
      <dgm:prSet presAssocID="{13DFEA78-BC93-495E-9058-1D414D2926DC}" presName="sibTrans" presStyleCnt="0"/>
      <dgm:spPr/>
    </dgm:pt>
    <dgm:pt modelId="{FB110295-6574-4206-BFA0-E3DD18D4B096}" type="pres">
      <dgm:prSet presAssocID="{507E7C24-B476-425E-8E8B-E4DD701FD7D6}" presName="compNode" presStyleCnt="0"/>
      <dgm:spPr/>
    </dgm:pt>
    <dgm:pt modelId="{88753701-DCA8-4963-A957-21060A3F8942}" type="pres">
      <dgm:prSet presAssocID="{507E7C24-B476-425E-8E8B-E4DD701FD7D6}" presName="bgRect" presStyleLbl="bgShp" presStyleIdx="1" presStyleCnt="7"/>
      <dgm:spPr/>
    </dgm:pt>
    <dgm:pt modelId="{86F5529F-7090-4868-9BCE-52C5BAD13300}" type="pres">
      <dgm:prSet presAssocID="{507E7C24-B476-425E-8E8B-E4DD701FD7D6}" presName="iconRect" presStyleLbl="node1" presStyleIdx="1"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92770348-15BC-48E3-B4A7-4204FA4F86D2}" type="pres">
      <dgm:prSet presAssocID="{507E7C24-B476-425E-8E8B-E4DD701FD7D6}" presName="spaceRect" presStyleCnt="0"/>
      <dgm:spPr/>
    </dgm:pt>
    <dgm:pt modelId="{7B57846D-48EA-405E-92CD-A7BEFCDD6C94}" type="pres">
      <dgm:prSet presAssocID="{507E7C24-B476-425E-8E8B-E4DD701FD7D6}" presName="parTx" presStyleLbl="revTx" presStyleIdx="1" presStyleCnt="7">
        <dgm:presLayoutVars>
          <dgm:chMax val="0"/>
          <dgm:chPref val="0"/>
        </dgm:presLayoutVars>
      </dgm:prSet>
      <dgm:spPr/>
    </dgm:pt>
    <dgm:pt modelId="{528B4044-316F-4FD9-AAE3-05637139A5DF}" type="pres">
      <dgm:prSet presAssocID="{D32ED41C-1F71-4A62-9308-CEF596CA4A7A}" presName="sibTrans" presStyleCnt="0"/>
      <dgm:spPr/>
    </dgm:pt>
    <dgm:pt modelId="{49332914-6790-4DDB-B011-ED3A45028A40}" type="pres">
      <dgm:prSet presAssocID="{81C4D671-1535-4FCF-8D61-B1BD4C4BD1A8}" presName="compNode" presStyleCnt="0"/>
      <dgm:spPr/>
    </dgm:pt>
    <dgm:pt modelId="{4AEBA476-7524-44A2-A7FC-1DB995A1F69A}" type="pres">
      <dgm:prSet presAssocID="{81C4D671-1535-4FCF-8D61-B1BD4C4BD1A8}" presName="bgRect" presStyleLbl="bgShp" presStyleIdx="2" presStyleCnt="7"/>
      <dgm:spPr/>
    </dgm:pt>
    <dgm:pt modelId="{DB345875-B6EC-45D0-B2FD-B062327F7DF3}" type="pres">
      <dgm:prSet presAssocID="{81C4D671-1535-4FCF-8D61-B1BD4C4BD1A8}" presName="iconRect" presStyleLbl="node1" presStyleIdx="2"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aduation Cap"/>
        </a:ext>
      </dgm:extLst>
    </dgm:pt>
    <dgm:pt modelId="{A875486C-479C-4134-BAA3-059BFD873006}" type="pres">
      <dgm:prSet presAssocID="{81C4D671-1535-4FCF-8D61-B1BD4C4BD1A8}" presName="spaceRect" presStyleCnt="0"/>
      <dgm:spPr/>
    </dgm:pt>
    <dgm:pt modelId="{82EC5CC3-9AC1-43BF-A292-5D467983ABF5}" type="pres">
      <dgm:prSet presAssocID="{81C4D671-1535-4FCF-8D61-B1BD4C4BD1A8}" presName="parTx" presStyleLbl="revTx" presStyleIdx="2" presStyleCnt="7">
        <dgm:presLayoutVars>
          <dgm:chMax val="0"/>
          <dgm:chPref val="0"/>
        </dgm:presLayoutVars>
      </dgm:prSet>
      <dgm:spPr/>
    </dgm:pt>
    <dgm:pt modelId="{D08CECD8-FB64-48EF-920C-1B54F3CF5D77}" type="pres">
      <dgm:prSet presAssocID="{A43F319A-26D7-4189-AB6B-58682E89E2B7}" presName="sibTrans" presStyleCnt="0"/>
      <dgm:spPr/>
    </dgm:pt>
    <dgm:pt modelId="{A6F83430-D4D9-4003-A830-58C627A9A589}" type="pres">
      <dgm:prSet presAssocID="{5B9D718D-EF93-438E-A999-812B7B56651C}" presName="compNode" presStyleCnt="0"/>
      <dgm:spPr/>
    </dgm:pt>
    <dgm:pt modelId="{3F524A8A-7A78-4687-ABF5-F7EE3F6ABA43}" type="pres">
      <dgm:prSet presAssocID="{5B9D718D-EF93-438E-A999-812B7B56651C}" presName="bgRect" presStyleLbl="bgShp" presStyleIdx="3" presStyleCnt="7"/>
      <dgm:spPr/>
    </dgm:pt>
    <dgm:pt modelId="{87D1ABFD-1142-4A42-BA81-B998A250134D}" type="pres">
      <dgm:prSet presAssocID="{5B9D718D-EF93-438E-A999-812B7B56651C}" presName="iconRect" presStyleLbl="node1" presStyleIdx="3"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010BEE98-04AD-4851-9AEF-2AD5A3D8499A}" type="pres">
      <dgm:prSet presAssocID="{5B9D718D-EF93-438E-A999-812B7B56651C}" presName="spaceRect" presStyleCnt="0"/>
      <dgm:spPr/>
    </dgm:pt>
    <dgm:pt modelId="{32F747AC-D7A3-4FB0-A738-830C346837E9}" type="pres">
      <dgm:prSet presAssocID="{5B9D718D-EF93-438E-A999-812B7B56651C}" presName="parTx" presStyleLbl="revTx" presStyleIdx="3" presStyleCnt="7">
        <dgm:presLayoutVars>
          <dgm:chMax val="0"/>
          <dgm:chPref val="0"/>
        </dgm:presLayoutVars>
      </dgm:prSet>
      <dgm:spPr/>
    </dgm:pt>
    <dgm:pt modelId="{FA211C1E-6094-4475-9511-F8FC41A1CED8}" type="pres">
      <dgm:prSet presAssocID="{122135F3-CB46-4DA2-934E-19C43325AF1C}" presName="sibTrans" presStyleCnt="0"/>
      <dgm:spPr/>
    </dgm:pt>
    <dgm:pt modelId="{BC7E7F3D-3130-460F-824D-14E157AFDA77}" type="pres">
      <dgm:prSet presAssocID="{B16A1C21-74C5-4F2A-B87D-72CAAC8EF0EB}" presName="compNode" presStyleCnt="0"/>
      <dgm:spPr/>
    </dgm:pt>
    <dgm:pt modelId="{A129906C-47DB-4E27-A20B-231C42CF5B94}" type="pres">
      <dgm:prSet presAssocID="{B16A1C21-74C5-4F2A-B87D-72CAAC8EF0EB}" presName="bgRect" presStyleLbl="bgShp" presStyleIdx="4" presStyleCnt="7"/>
      <dgm:spPr/>
    </dgm:pt>
    <dgm:pt modelId="{44F2317F-0EFC-46D4-9BEA-FD3F5602D19B}" type="pres">
      <dgm:prSet presAssocID="{B16A1C21-74C5-4F2A-B87D-72CAAC8EF0EB}" presName="iconRect" presStyleLbl="node1" presStyleIdx="4"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bot"/>
        </a:ext>
      </dgm:extLst>
    </dgm:pt>
    <dgm:pt modelId="{04861C1F-ABB4-44FD-B2C5-C09C80CE84BA}" type="pres">
      <dgm:prSet presAssocID="{B16A1C21-74C5-4F2A-B87D-72CAAC8EF0EB}" presName="spaceRect" presStyleCnt="0"/>
      <dgm:spPr/>
    </dgm:pt>
    <dgm:pt modelId="{3D3E59E8-0E2E-41FF-A6D9-04515DB5772A}" type="pres">
      <dgm:prSet presAssocID="{B16A1C21-74C5-4F2A-B87D-72CAAC8EF0EB}" presName="parTx" presStyleLbl="revTx" presStyleIdx="4" presStyleCnt="7">
        <dgm:presLayoutVars>
          <dgm:chMax val="0"/>
          <dgm:chPref val="0"/>
        </dgm:presLayoutVars>
      </dgm:prSet>
      <dgm:spPr/>
    </dgm:pt>
    <dgm:pt modelId="{AD6A333A-9B3F-4DCE-96C2-BB3C7928ECF1}" type="pres">
      <dgm:prSet presAssocID="{8F10B3CC-CD76-4D86-8342-B9561989E50C}" presName="sibTrans" presStyleCnt="0"/>
      <dgm:spPr/>
    </dgm:pt>
    <dgm:pt modelId="{89757F4A-09DB-40CA-8E55-7E612042636A}" type="pres">
      <dgm:prSet presAssocID="{3F3477DA-76A7-49EB-A380-40BEA747219C}" presName="compNode" presStyleCnt="0"/>
      <dgm:spPr/>
    </dgm:pt>
    <dgm:pt modelId="{3674248B-D4AF-409D-B877-A6D6A0562757}" type="pres">
      <dgm:prSet presAssocID="{3F3477DA-76A7-49EB-A380-40BEA747219C}" presName="bgRect" presStyleLbl="bgShp" presStyleIdx="5" presStyleCnt="7"/>
      <dgm:spPr/>
    </dgm:pt>
    <dgm:pt modelId="{73946A03-5528-4394-962D-AA1B4C24CC98}" type="pres">
      <dgm:prSet presAssocID="{3F3477DA-76A7-49EB-A380-40BEA747219C}" presName="iconRect" presStyleLbl="node1" presStyleIdx="5"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mployee Badge"/>
        </a:ext>
      </dgm:extLst>
    </dgm:pt>
    <dgm:pt modelId="{5B7E7A89-468A-4061-BC17-9DBBC951D704}" type="pres">
      <dgm:prSet presAssocID="{3F3477DA-76A7-49EB-A380-40BEA747219C}" presName="spaceRect" presStyleCnt="0"/>
      <dgm:spPr/>
    </dgm:pt>
    <dgm:pt modelId="{E8E6A28D-DFCC-445B-9FAB-C50B10C1678C}" type="pres">
      <dgm:prSet presAssocID="{3F3477DA-76A7-49EB-A380-40BEA747219C}" presName="parTx" presStyleLbl="revTx" presStyleIdx="5" presStyleCnt="7">
        <dgm:presLayoutVars>
          <dgm:chMax val="0"/>
          <dgm:chPref val="0"/>
        </dgm:presLayoutVars>
      </dgm:prSet>
      <dgm:spPr/>
    </dgm:pt>
    <dgm:pt modelId="{4E4DBC8F-462B-40A8-B5A7-B76373857F79}" type="pres">
      <dgm:prSet presAssocID="{4418827C-A5A6-447E-99C6-C7A3A61AEE2B}" presName="sibTrans" presStyleCnt="0"/>
      <dgm:spPr/>
    </dgm:pt>
    <dgm:pt modelId="{579AB590-FF0C-4D11-A2B6-64FA680B822E}" type="pres">
      <dgm:prSet presAssocID="{97DAAA3E-B0F6-4C71-88B9-4B28CBB6EF3D}" presName="compNode" presStyleCnt="0"/>
      <dgm:spPr/>
    </dgm:pt>
    <dgm:pt modelId="{71F280A4-2866-43C8-9BF6-DE4077DD1497}" type="pres">
      <dgm:prSet presAssocID="{97DAAA3E-B0F6-4C71-88B9-4B28CBB6EF3D}" presName="bgRect" presStyleLbl="bgShp" presStyleIdx="6" presStyleCnt="7"/>
      <dgm:spPr/>
    </dgm:pt>
    <dgm:pt modelId="{27E99D82-23AF-4EF4-9EAD-6EC31E4D21A2}" type="pres">
      <dgm:prSet presAssocID="{97DAAA3E-B0F6-4C71-88B9-4B28CBB6EF3D}" presName="iconRect" presStyleLbl="node1" presStyleIdx="6" presStyleCnt="7"/>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end"/>
        </a:ext>
      </dgm:extLst>
    </dgm:pt>
    <dgm:pt modelId="{42B83E70-A760-42A7-B21C-BA25B112FE3D}" type="pres">
      <dgm:prSet presAssocID="{97DAAA3E-B0F6-4C71-88B9-4B28CBB6EF3D}" presName="spaceRect" presStyleCnt="0"/>
      <dgm:spPr/>
    </dgm:pt>
    <dgm:pt modelId="{5055CA61-02FA-4260-9925-14D6E9607B47}" type="pres">
      <dgm:prSet presAssocID="{97DAAA3E-B0F6-4C71-88B9-4B28CBB6EF3D}" presName="parTx" presStyleLbl="revTx" presStyleIdx="6" presStyleCnt="7">
        <dgm:presLayoutVars>
          <dgm:chMax val="0"/>
          <dgm:chPref val="0"/>
        </dgm:presLayoutVars>
      </dgm:prSet>
      <dgm:spPr/>
    </dgm:pt>
  </dgm:ptLst>
  <dgm:cxnLst>
    <dgm:cxn modelId="{15B50B0E-EC42-418F-8B61-2871E0CFD3C8}" type="presOf" srcId="{61530B24-10E0-49E8-93C6-8890B116EB38}" destId="{48AA4B3E-D0BF-4444-BFAA-482E17342A1E}" srcOrd="0" destOrd="0" presId="urn:microsoft.com/office/officeart/2018/2/layout/IconVerticalSolidList"/>
    <dgm:cxn modelId="{171F2212-14E2-46AE-AFA5-574083C103E4}" srcId="{61530B24-10E0-49E8-93C6-8890B116EB38}" destId="{507E7C24-B476-425E-8E8B-E4DD701FD7D6}" srcOrd="1" destOrd="0" parTransId="{0A621716-1440-4E2B-875F-2C330AD7EBE0}" sibTransId="{D32ED41C-1F71-4A62-9308-CEF596CA4A7A}"/>
    <dgm:cxn modelId="{08B3DA1E-DFBF-49A5-99FD-68E100C32F74}" type="presOf" srcId="{81C4D671-1535-4FCF-8D61-B1BD4C4BD1A8}" destId="{82EC5CC3-9AC1-43BF-A292-5D467983ABF5}" srcOrd="0" destOrd="0" presId="urn:microsoft.com/office/officeart/2018/2/layout/IconVerticalSolidList"/>
    <dgm:cxn modelId="{8EE04A1F-9F5C-4EB8-BD4F-B56623C575D5}" srcId="{61530B24-10E0-49E8-93C6-8890B116EB38}" destId="{3F3477DA-76A7-49EB-A380-40BEA747219C}" srcOrd="5" destOrd="0" parTransId="{0D584409-67D9-49A1-AC0A-18A5EA69E3C2}" sibTransId="{4418827C-A5A6-447E-99C6-C7A3A61AEE2B}"/>
    <dgm:cxn modelId="{A6FAF228-392A-48BA-AF7F-7661A6838F99}" srcId="{61530B24-10E0-49E8-93C6-8890B116EB38}" destId="{6B591F9F-0C79-4EA1-A76B-E51807775030}" srcOrd="0" destOrd="0" parTransId="{F8925236-C481-45AC-8495-B68BF1CEF7A8}" sibTransId="{13DFEA78-BC93-495E-9058-1D414D2926DC}"/>
    <dgm:cxn modelId="{B7B66B4C-583B-45AA-A1CF-50B65E441299}" srcId="{61530B24-10E0-49E8-93C6-8890B116EB38}" destId="{5B9D718D-EF93-438E-A999-812B7B56651C}" srcOrd="3" destOrd="0" parTransId="{B7A8CDCD-800A-45CA-B329-109A463E58A7}" sibTransId="{122135F3-CB46-4DA2-934E-19C43325AF1C}"/>
    <dgm:cxn modelId="{DB8E894F-5F0D-4A54-A604-C62415FB251D}" type="presOf" srcId="{B16A1C21-74C5-4F2A-B87D-72CAAC8EF0EB}" destId="{3D3E59E8-0E2E-41FF-A6D9-04515DB5772A}" srcOrd="0" destOrd="0" presId="urn:microsoft.com/office/officeart/2018/2/layout/IconVerticalSolidList"/>
    <dgm:cxn modelId="{7EB49356-7FAF-4D80-85B8-0D8EDC6129DB}" type="presOf" srcId="{5B9D718D-EF93-438E-A999-812B7B56651C}" destId="{32F747AC-D7A3-4FB0-A738-830C346837E9}" srcOrd="0" destOrd="0" presId="urn:microsoft.com/office/officeart/2018/2/layout/IconVerticalSolidList"/>
    <dgm:cxn modelId="{BDE26D57-11D4-4456-B353-DC2632131994}" type="presOf" srcId="{97DAAA3E-B0F6-4C71-88B9-4B28CBB6EF3D}" destId="{5055CA61-02FA-4260-9925-14D6E9607B47}" srcOrd="0" destOrd="0" presId="urn:microsoft.com/office/officeart/2018/2/layout/IconVerticalSolidList"/>
    <dgm:cxn modelId="{F4460168-3A2B-4497-B2E4-B4F1AE507821}" type="presOf" srcId="{507E7C24-B476-425E-8E8B-E4DD701FD7D6}" destId="{7B57846D-48EA-405E-92CD-A7BEFCDD6C94}" srcOrd="0" destOrd="0" presId="urn:microsoft.com/office/officeart/2018/2/layout/IconVerticalSolidList"/>
    <dgm:cxn modelId="{ADFC4A72-D6BA-4983-9B48-E6C62503349B}" srcId="{61530B24-10E0-49E8-93C6-8890B116EB38}" destId="{B16A1C21-74C5-4F2A-B87D-72CAAC8EF0EB}" srcOrd="4" destOrd="0" parTransId="{08CF36E7-DFC8-4424-9984-8AC656A06B29}" sibTransId="{8F10B3CC-CD76-4D86-8342-B9561989E50C}"/>
    <dgm:cxn modelId="{2574189D-ED41-46A4-8970-00A8C8457951}" type="presOf" srcId="{3F3477DA-76A7-49EB-A380-40BEA747219C}" destId="{E8E6A28D-DFCC-445B-9FAB-C50B10C1678C}" srcOrd="0" destOrd="0" presId="urn:microsoft.com/office/officeart/2018/2/layout/IconVerticalSolidList"/>
    <dgm:cxn modelId="{53DC49B5-B430-4C0C-B2F0-F69D492EAF12}" type="presOf" srcId="{6B591F9F-0C79-4EA1-A76B-E51807775030}" destId="{6AED45AE-F2F3-47A4-8D29-A22EB9C02F38}" srcOrd="0" destOrd="0" presId="urn:microsoft.com/office/officeart/2018/2/layout/IconVerticalSolidList"/>
    <dgm:cxn modelId="{F0003AE0-8B2F-4B72-A5A6-E9F96A0BF9A1}" srcId="{61530B24-10E0-49E8-93C6-8890B116EB38}" destId="{97DAAA3E-B0F6-4C71-88B9-4B28CBB6EF3D}" srcOrd="6" destOrd="0" parTransId="{BF91F8A6-E345-44D9-983C-04E28AF0C215}" sibTransId="{16AB39AA-45D5-4934-941B-C8E3D809A6F9}"/>
    <dgm:cxn modelId="{BBE8F2F8-55EC-44D7-A213-A99BEDFF2FBB}" srcId="{61530B24-10E0-49E8-93C6-8890B116EB38}" destId="{81C4D671-1535-4FCF-8D61-B1BD4C4BD1A8}" srcOrd="2" destOrd="0" parTransId="{0336B520-5772-4128-922A-36B2307C0CE5}" sibTransId="{A43F319A-26D7-4189-AB6B-58682E89E2B7}"/>
    <dgm:cxn modelId="{FD8BBDED-7E17-45E1-A535-32C9A322B6FC}" type="presParOf" srcId="{48AA4B3E-D0BF-4444-BFAA-482E17342A1E}" destId="{B2D2FDC9-DB5B-42C9-886C-802961953445}" srcOrd="0" destOrd="0" presId="urn:microsoft.com/office/officeart/2018/2/layout/IconVerticalSolidList"/>
    <dgm:cxn modelId="{001FFD15-5F8E-4778-93FA-5862BFABE1FE}" type="presParOf" srcId="{B2D2FDC9-DB5B-42C9-886C-802961953445}" destId="{8C843655-0B37-4DF7-BBED-7671E6DA52B0}" srcOrd="0" destOrd="0" presId="urn:microsoft.com/office/officeart/2018/2/layout/IconVerticalSolidList"/>
    <dgm:cxn modelId="{2CCF0B7B-6133-4AC1-84B0-CBAF5CE395B6}" type="presParOf" srcId="{B2D2FDC9-DB5B-42C9-886C-802961953445}" destId="{19E1710F-EA97-4D12-845E-38B353774032}" srcOrd="1" destOrd="0" presId="urn:microsoft.com/office/officeart/2018/2/layout/IconVerticalSolidList"/>
    <dgm:cxn modelId="{8E3382AB-84D9-402F-BEBD-D0896C369990}" type="presParOf" srcId="{B2D2FDC9-DB5B-42C9-886C-802961953445}" destId="{2B948B0C-B1DC-413F-976A-A9ED4ACC969B}" srcOrd="2" destOrd="0" presId="urn:microsoft.com/office/officeart/2018/2/layout/IconVerticalSolidList"/>
    <dgm:cxn modelId="{1BBF13F5-61E3-415D-A1F9-3D79387D08F8}" type="presParOf" srcId="{B2D2FDC9-DB5B-42C9-886C-802961953445}" destId="{6AED45AE-F2F3-47A4-8D29-A22EB9C02F38}" srcOrd="3" destOrd="0" presId="urn:microsoft.com/office/officeart/2018/2/layout/IconVerticalSolidList"/>
    <dgm:cxn modelId="{6F7673FE-040A-4CEA-BEAE-44D8488EAB2C}" type="presParOf" srcId="{48AA4B3E-D0BF-4444-BFAA-482E17342A1E}" destId="{FC989E87-A9A5-480E-A181-89E95EBF713E}" srcOrd="1" destOrd="0" presId="urn:microsoft.com/office/officeart/2018/2/layout/IconVerticalSolidList"/>
    <dgm:cxn modelId="{92379BF3-AB18-4DB9-8300-A704D1A6250C}" type="presParOf" srcId="{48AA4B3E-D0BF-4444-BFAA-482E17342A1E}" destId="{FB110295-6574-4206-BFA0-E3DD18D4B096}" srcOrd="2" destOrd="0" presId="urn:microsoft.com/office/officeart/2018/2/layout/IconVerticalSolidList"/>
    <dgm:cxn modelId="{3CC63A57-727F-4C32-8242-D0865D11DEBA}" type="presParOf" srcId="{FB110295-6574-4206-BFA0-E3DD18D4B096}" destId="{88753701-DCA8-4963-A957-21060A3F8942}" srcOrd="0" destOrd="0" presId="urn:microsoft.com/office/officeart/2018/2/layout/IconVerticalSolidList"/>
    <dgm:cxn modelId="{A01F23D5-8077-41EC-B8D7-AD62CE23A295}" type="presParOf" srcId="{FB110295-6574-4206-BFA0-E3DD18D4B096}" destId="{86F5529F-7090-4868-9BCE-52C5BAD13300}" srcOrd="1" destOrd="0" presId="urn:microsoft.com/office/officeart/2018/2/layout/IconVerticalSolidList"/>
    <dgm:cxn modelId="{B5521DBB-9EEF-45B4-8DE3-E32D4DD476D1}" type="presParOf" srcId="{FB110295-6574-4206-BFA0-E3DD18D4B096}" destId="{92770348-15BC-48E3-B4A7-4204FA4F86D2}" srcOrd="2" destOrd="0" presId="urn:microsoft.com/office/officeart/2018/2/layout/IconVerticalSolidList"/>
    <dgm:cxn modelId="{0FC795A7-7358-4C2D-B830-116D84565DC9}" type="presParOf" srcId="{FB110295-6574-4206-BFA0-E3DD18D4B096}" destId="{7B57846D-48EA-405E-92CD-A7BEFCDD6C94}" srcOrd="3" destOrd="0" presId="urn:microsoft.com/office/officeart/2018/2/layout/IconVerticalSolidList"/>
    <dgm:cxn modelId="{B4C42898-F738-428F-8A68-FA289013B187}" type="presParOf" srcId="{48AA4B3E-D0BF-4444-BFAA-482E17342A1E}" destId="{528B4044-316F-4FD9-AAE3-05637139A5DF}" srcOrd="3" destOrd="0" presId="urn:microsoft.com/office/officeart/2018/2/layout/IconVerticalSolidList"/>
    <dgm:cxn modelId="{4F288A1A-877D-4C70-B843-7987DBBBA5D6}" type="presParOf" srcId="{48AA4B3E-D0BF-4444-BFAA-482E17342A1E}" destId="{49332914-6790-4DDB-B011-ED3A45028A40}" srcOrd="4" destOrd="0" presId="urn:microsoft.com/office/officeart/2018/2/layout/IconVerticalSolidList"/>
    <dgm:cxn modelId="{1D7B82F6-30EF-4011-8787-193AB4194DCC}" type="presParOf" srcId="{49332914-6790-4DDB-B011-ED3A45028A40}" destId="{4AEBA476-7524-44A2-A7FC-1DB995A1F69A}" srcOrd="0" destOrd="0" presId="urn:microsoft.com/office/officeart/2018/2/layout/IconVerticalSolidList"/>
    <dgm:cxn modelId="{E5F8DC52-4196-443D-9542-92E783A60B81}" type="presParOf" srcId="{49332914-6790-4DDB-B011-ED3A45028A40}" destId="{DB345875-B6EC-45D0-B2FD-B062327F7DF3}" srcOrd="1" destOrd="0" presId="urn:microsoft.com/office/officeart/2018/2/layout/IconVerticalSolidList"/>
    <dgm:cxn modelId="{06CFAE82-B1DE-419C-A115-0F37A0653778}" type="presParOf" srcId="{49332914-6790-4DDB-B011-ED3A45028A40}" destId="{A875486C-479C-4134-BAA3-059BFD873006}" srcOrd="2" destOrd="0" presId="urn:microsoft.com/office/officeart/2018/2/layout/IconVerticalSolidList"/>
    <dgm:cxn modelId="{DE7585EB-945C-45A8-B439-06B694E997AC}" type="presParOf" srcId="{49332914-6790-4DDB-B011-ED3A45028A40}" destId="{82EC5CC3-9AC1-43BF-A292-5D467983ABF5}" srcOrd="3" destOrd="0" presId="urn:microsoft.com/office/officeart/2018/2/layout/IconVerticalSolidList"/>
    <dgm:cxn modelId="{D62EB4AF-97E8-4795-8E61-FAFF5859D621}" type="presParOf" srcId="{48AA4B3E-D0BF-4444-BFAA-482E17342A1E}" destId="{D08CECD8-FB64-48EF-920C-1B54F3CF5D77}" srcOrd="5" destOrd="0" presId="urn:microsoft.com/office/officeart/2018/2/layout/IconVerticalSolidList"/>
    <dgm:cxn modelId="{7C71579C-723F-48A7-9779-45BAA6AED4D6}" type="presParOf" srcId="{48AA4B3E-D0BF-4444-BFAA-482E17342A1E}" destId="{A6F83430-D4D9-4003-A830-58C627A9A589}" srcOrd="6" destOrd="0" presId="urn:microsoft.com/office/officeart/2018/2/layout/IconVerticalSolidList"/>
    <dgm:cxn modelId="{A986BC69-EBFA-4BD1-BC10-3CA0FDDC4118}" type="presParOf" srcId="{A6F83430-D4D9-4003-A830-58C627A9A589}" destId="{3F524A8A-7A78-4687-ABF5-F7EE3F6ABA43}" srcOrd="0" destOrd="0" presId="urn:microsoft.com/office/officeart/2018/2/layout/IconVerticalSolidList"/>
    <dgm:cxn modelId="{0A5A9B8A-B940-4E9F-A8A5-33577949484D}" type="presParOf" srcId="{A6F83430-D4D9-4003-A830-58C627A9A589}" destId="{87D1ABFD-1142-4A42-BA81-B998A250134D}" srcOrd="1" destOrd="0" presId="urn:microsoft.com/office/officeart/2018/2/layout/IconVerticalSolidList"/>
    <dgm:cxn modelId="{65CDB4C3-28A7-4BD0-B55D-F27D7F7A510D}" type="presParOf" srcId="{A6F83430-D4D9-4003-A830-58C627A9A589}" destId="{010BEE98-04AD-4851-9AEF-2AD5A3D8499A}" srcOrd="2" destOrd="0" presId="urn:microsoft.com/office/officeart/2018/2/layout/IconVerticalSolidList"/>
    <dgm:cxn modelId="{C3975296-D7D7-45BC-9764-C0C4EB805A6D}" type="presParOf" srcId="{A6F83430-D4D9-4003-A830-58C627A9A589}" destId="{32F747AC-D7A3-4FB0-A738-830C346837E9}" srcOrd="3" destOrd="0" presId="urn:microsoft.com/office/officeart/2018/2/layout/IconVerticalSolidList"/>
    <dgm:cxn modelId="{C8CF0F7E-319A-4B18-884C-D46B42A2EFC4}" type="presParOf" srcId="{48AA4B3E-D0BF-4444-BFAA-482E17342A1E}" destId="{FA211C1E-6094-4475-9511-F8FC41A1CED8}" srcOrd="7" destOrd="0" presId="urn:microsoft.com/office/officeart/2018/2/layout/IconVerticalSolidList"/>
    <dgm:cxn modelId="{3B74A7C3-AB94-4DB9-B05E-D741A564C713}" type="presParOf" srcId="{48AA4B3E-D0BF-4444-BFAA-482E17342A1E}" destId="{BC7E7F3D-3130-460F-824D-14E157AFDA77}" srcOrd="8" destOrd="0" presId="urn:microsoft.com/office/officeart/2018/2/layout/IconVerticalSolidList"/>
    <dgm:cxn modelId="{DE597A24-5C4B-4EE2-8F90-05849DBBCC1B}" type="presParOf" srcId="{BC7E7F3D-3130-460F-824D-14E157AFDA77}" destId="{A129906C-47DB-4E27-A20B-231C42CF5B94}" srcOrd="0" destOrd="0" presId="urn:microsoft.com/office/officeart/2018/2/layout/IconVerticalSolidList"/>
    <dgm:cxn modelId="{17D1D3C9-383C-446D-BFE8-FD8D59B9E6D2}" type="presParOf" srcId="{BC7E7F3D-3130-460F-824D-14E157AFDA77}" destId="{44F2317F-0EFC-46D4-9BEA-FD3F5602D19B}" srcOrd="1" destOrd="0" presId="urn:microsoft.com/office/officeart/2018/2/layout/IconVerticalSolidList"/>
    <dgm:cxn modelId="{AAEE3924-7FB2-440B-BC67-B9DCE508E3D2}" type="presParOf" srcId="{BC7E7F3D-3130-460F-824D-14E157AFDA77}" destId="{04861C1F-ABB4-44FD-B2C5-C09C80CE84BA}" srcOrd="2" destOrd="0" presId="urn:microsoft.com/office/officeart/2018/2/layout/IconVerticalSolidList"/>
    <dgm:cxn modelId="{F807A446-4FFA-47DC-8BB1-ACA954C275AC}" type="presParOf" srcId="{BC7E7F3D-3130-460F-824D-14E157AFDA77}" destId="{3D3E59E8-0E2E-41FF-A6D9-04515DB5772A}" srcOrd="3" destOrd="0" presId="urn:microsoft.com/office/officeart/2018/2/layout/IconVerticalSolidList"/>
    <dgm:cxn modelId="{764893C6-F1BC-4936-9D98-BF71E34184C8}" type="presParOf" srcId="{48AA4B3E-D0BF-4444-BFAA-482E17342A1E}" destId="{AD6A333A-9B3F-4DCE-96C2-BB3C7928ECF1}" srcOrd="9" destOrd="0" presId="urn:microsoft.com/office/officeart/2018/2/layout/IconVerticalSolidList"/>
    <dgm:cxn modelId="{64FF270B-46C9-488A-8915-45340F9B5936}" type="presParOf" srcId="{48AA4B3E-D0BF-4444-BFAA-482E17342A1E}" destId="{89757F4A-09DB-40CA-8E55-7E612042636A}" srcOrd="10" destOrd="0" presId="urn:microsoft.com/office/officeart/2018/2/layout/IconVerticalSolidList"/>
    <dgm:cxn modelId="{B8BB1C38-B5A0-402D-A671-F13C391D695A}" type="presParOf" srcId="{89757F4A-09DB-40CA-8E55-7E612042636A}" destId="{3674248B-D4AF-409D-B877-A6D6A0562757}" srcOrd="0" destOrd="0" presId="urn:microsoft.com/office/officeart/2018/2/layout/IconVerticalSolidList"/>
    <dgm:cxn modelId="{139C5439-28DF-4857-9802-720513463C39}" type="presParOf" srcId="{89757F4A-09DB-40CA-8E55-7E612042636A}" destId="{73946A03-5528-4394-962D-AA1B4C24CC98}" srcOrd="1" destOrd="0" presId="urn:microsoft.com/office/officeart/2018/2/layout/IconVerticalSolidList"/>
    <dgm:cxn modelId="{2E52240D-7DD1-43B6-9EE6-124E772398BF}" type="presParOf" srcId="{89757F4A-09DB-40CA-8E55-7E612042636A}" destId="{5B7E7A89-468A-4061-BC17-9DBBC951D704}" srcOrd="2" destOrd="0" presId="urn:microsoft.com/office/officeart/2018/2/layout/IconVerticalSolidList"/>
    <dgm:cxn modelId="{12A20A67-0B1F-4D2F-9A63-A6495CB7E3A9}" type="presParOf" srcId="{89757F4A-09DB-40CA-8E55-7E612042636A}" destId="{E8E6A28D-DFCC-445B-9FAB-C50B10C1678C}" srcOrd="3" destOrd="0" presId="urn:microsoft.com/office/officeart/2018/2/layout/IconVerticalSolidList"/>
    <dgm:cxn modelId="{D8571531-DFA0-4E02-8591-7601D6EABCB9}" type="presParOf" srcId="{48AA4B3E-D0BF-4444-BFAA-482E17342A1E}" destId="{4E4DBC8F-462B-40A8-B5A7-B76373857F79}" srcOrd="11" destOrd="0" presId="urn:microsoft.com/office/officeart/2018/2/layout/IconVerticalSolidList"/>
    <dgm:cxn modelId="{45B79B83-4EDB-4D8A-A873-928003605C88}" type="presParOf" srcId="{48AA4B3E-D0BF-4444-BFAA-482E17342A1E}" destId="{579AB590-FF0C-4D11-A2B6-64FA680B822E}" srcOrd="12" destOrd="0" presId="urn:microsoft.com/office/officeart/2018/2/layout/IconVerticalSolidList"/>
    <dgm:cxn modelId="{E3E98B3B-F13B-4BDF-A0FF-73279C38B405}" type="presParOf" srcId="{579AB590-FF0C-4D11-A2B6-64FA680B822E}" destId="{71F280A4-2866-43C8-9BF6-DE4077DD1497}" srcOrd="0" destOrd="0" presId="urn:microsoft.com/office/officeart/2018/2/layout/IconVerticalSolidList"/>
    <dgm:cxn modelId="{6819A821-E5AC-44A6-84C6-936503041492}" type="presParOf" srcId="{579AB590-FF0C-4D11-A2B6-64FA680B822E}" destId="{27E99D82-23AF-4EF4-9EAD-6EC31E4D21A2}" srcOrd="1" destOrd="0" presId="urn:microsoft.com/office/officeart/2018/2/layout/IconVerticalSolidList"/>
    <dgm:cxn modelId="{DE5AB18C-5B15-4A01-91D6-059D06F014D3}" type="presParOf" srcId="{579AB590-FF0C-4D11-A2B6-64FA680B822E}" destId="{42B83E70-A760-42A7-B21C-BA25B112FE3D}" srcOrd="2" destOrd="0" presId="urn:microsoft.com/office/officeart/2018/2/layout/IconVerticalSolidList"/>
    <dgm:cxn modelId="{25D0B32D-9410-44DB-9837-9C93B35A655B}" type="presParOf" srcId="{579AB590-FF0C-4D11-A2B6-64FA680B822E}" destId="{5055CA61-02FA-4260-9925-14D6E9607B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1BAA7F-563B-4A52-89C2-836D8CD5A02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E7DEF2-B409-474D-8F44-32FB51863434}">
      <dgm:prSet/>
      <dgm:spPr/>
      <dgm:t>
        <a:bodyPr/>
        <a:lstStyle/>
        <a:p>
          <a:r>
            <a:rPr lang="en-GB" b="0" i="0"/>
            <a:t>The analysis reveals:</a:t>
          </a:r>
          <a:endParaRPr lang="en-US"/>
        </a:p>
      </dgm:t>
    </dgm:pt>
    <dgm:pt modelId="{C7B7AF94-CD87-4611-8AEB-3BD7F7265B2F}" type="parTrans" cxnId="{0E2C3305-4734-45BF-832F-94CB3741D8BC}">
      <dgm:prSet/>
      <dgm:spPr/>
      <dgm:t>
        <a:bodyPr/>
        <a:lstStyle/>
        <a:p>
          <a:endParaRPr lang="en-US"/>
        </a:p>
      </dgm:t>
    </dgm:pt>
    <dgm:pt modelId="{FCB6969C-09E7-4790-AC32-12EB95946A1C}" type="sibTrans" cxnId="{0E2C3305-4734-45BF-832F-94CB3741D8BC}">
      <dgm:prSet/>
      <dgm:spPr/>
      <dgm:t>
        <a:bodyPr/>
        <a:lstStyle/>
        <a:p>
          <a:endParaRPr lang="en-US"/>
        </a:p>
      </dgm:t>
    </dgm:pt>
    <dgm:pt modelId="{C4E82ABA-5CF5-459B-964B-1588B163C5CE}">
      <dgm:prSet/>
      <dgm:spPr/>
      <dgm:t>
        <a:bodyPr/>
        <a:lstStyle/>
        <a:p>
          <a:r>
            <a:rPr lang="en-GB" b="0" i="0"/>
            <a:t>60-70% cocoa content has the highest average rating (3.27)</a:t>
          </a:r>
          <a:endParaRPr lang="en-US"/>
        </a:p>
      </dgm:t>
    </dgm:pt>
    <dgm:pt modelId="{3D8232C9-CA1B-41BC-9BDF-0FAC724024EE}" type="parTrans" cxnId="{960AA0B6-C20C-4911-8F57-39E6B9978075}">
      <dgm:prSet/>
      <dgm:spPr/>
      <dgm:t>
        <a:bodyPr/>
        <a:lstStyle/>
        <a:p>
          <a:endParaRPr lang="en-US"/>
        </a:p>
      </dgm:t>
    </dgm:pt>
    <dgm:pt modelId="{B798EF3A-90E4-48D6-A1C3-E6F5515FD71A}" type="sibTrans" cxnId="{960AA0B6-C20C-4911-8F57-39E6B9978075}">
      <dgm:prSet/>
      <dgm:spPr/>
      <dgm:t>
        <a:bodyPr/>
        <a:lstStyle/>
        <a:p>
          <a:endParaRPr lang="en-US"/>
        </a:p>
      </dgm:t>
    </dgm:pt>
    <dgm:pt modelId="{1297C6C7-BB25-4B0A-9D68-8E7762ACF6D5}">
      <dgm:prSet/>
      <dgm:spPr/>
      <dgm:t>
        <a:bodyPr/>
        <a:lstStyle/>
        <a:p>
          <a:r>
            <a:rPr lang="en-GB" b="0" i="0"/>
            <a:t>Very high cocoa content (90-100%) has the lowest average rating (2.27)</a:t>
          </a:r>
          <a:endParaRPr lang="en-US"/>
        </a:p>
      </dgm:t>
    </dgm:pt>
    <dgm:pt modelId="{436FFCED-776D-476F-8DA6-AE87D272D52A}" type="parTrans" cxnId="{3AD3010E-A5A5-48DC-97DB-1A14076582AB}">
      <dgm:prSet/>
      <dgm:spPr/>
      <dgm:t>
        <a:bodyPr/>
        <a:lstStyle/>
        <a:p>
          <a:endParaRPr lang="en-US"/>
        </a:p>
      </dgm:t>
    </dgm:pt>
    <dgm:pt modelId="{B7D839C4-6A1F-48B6-A6C2-58CF8633C2C0}" type="sibTrans" cxnId="{3AD3010E-A5A5-48DC-97DB-1A14076582AB}">
      <dgm:prSet/>
      <dgm:spPr/>
      <dgm:t>
        <a:bodyPr/>
        <a:lstStyle/>
        <a:p>
          <a:endParaRPr lang="en-US"/>
        </a:p>
      </dgm:t>
    </dgm:pt>
    <dgm:pt modelId="{A20515F7-C76D-4F42-B992-D6547A52F5B5}">
      <dgm:prSet/>
      <dgm:spPr/>
      <dgm:t>
        <a:bodyPr/>
        <a:lstStyle/>
        <a:p>
          <a:r>
            <a:rPr lang="en-GB" b="0" i="0"/>
            <a:t>Most chocolate bars fall in the 60-80% range</a:t>
          </a:r>
          <a:endParaRPr lang="en-US"/>
        </a:p>
      </dgm:t>
    </dgm:pt>
    <dgm:pt modelId="{3C4F3F29-9292-4FD7-870D-7A50D462242D}" type="parTrans" cxnId="{9D8D5475-E3C1-488D-B97A-50EEA4B7C49C}">
      <dgm:prSet/>
      <dgm:spPr/>
      <dgm:t>
        <a:bodyPr/>
        <a:lstStyle/>
        <a:p>
          <a:endParaRPr lang="en-US"/>
        </a:p>
      </dgm:t>
    </dgm:pt>
    <dgm:pt modelId="{88A01139-613A-4196-B28A-C75A17FB5D59}" type="sibTrans" cxnId="{9D8D5475-E3C1-488D-B97A-50EEA4B7C49C}">
      <dgm:prSet/>
      <dgm:spPr/>
      <dgm:t>
        <a:bodyPr/>
        <a:lstStyle/>
        <a:p>
          <a:endParaRPr lang="en-US"/>
        </a:p>
      </dgm:t>
    </dgm:pt>
    <dgm:pt modelId="{147EAFC5-EC0B-48C8-B742-6B61BC5657EA}">
      <dgm:prSet/>
      <dgm:spPr/>
      <dgm:t>
        <a:bodyPr/>
        <a:lstStyle/>
        <a:p>
          <a:r>
            <a:rPr lang="en-GB" b="0" i="0"/>
            <a:t>Extreme cocoa percentages (both low and high) tend to receive lower ratings</a:t>
          </a:r>
          <a:endParaRPr lang="en-US"/>
        </a:p>
      </dgm:t>
    </dgm:pt>
    <dgm:pt modelId="{D73D1772-9837-4AD6-8B94-3F865DBBC58D}" type="parTrans" cxnId="{F3BCECB8-A23A-4616-9549-613F948CD83F}">
      <dgm:prSet/>
      <dgm:spPr/>
      <dgm:t>
        <a:bodyPr/>
        <a:lstStyle/>
        <a:p>
          <a:endParaRPr lang="en-US"/>
        </a:p>
      </dgm:t>
    </dgm:pt>
    <dgm:pt modelId="{E04D7C4B-6C94-4432-8BD7-43B11138A300}" type="sibTrans" cxnId="{F3BCECB8-A23A-4616-9549-613F948CD83F}">
      <dgm:prSet/>
      <dgm:spPr/>
      <dgm:t>
        <a:bodyPr/>
        <a:lstStyle/>
        <a:p>
          <a:endParaRPr lang="en-US"/>
        </a:p>
      </dgm:t>
    </dgm:pt>
    <dgm:pt modelId="{DCCD8396-FF4F-42CF-BB65-FE1891904A91}">
      <dgm:prSet/>
      <dgm:spPr/>
      <dgm:t>
        <a:bodyPr/>
        <a:lstStyle/>
        <a:p>
          <a:r>
            <a:rPr lang="en-GB" b="0" i="0"/>
            <a:t>The sweet spot appears to be in the 60-70% range, balancing cocoa intensity with overall taste</a:t>
          </a:r>
          <a:endParaRPr lang="en-US"/>
        </a:p>
      </dgm:t>
    </dgm:pt>
    <dgm:pt modelId="{651DA8B4-E1D4-4A10-861C-D98F27100846}" type="parTrans" cxnId="{C447EA65-52C8-48EC-BA5C-5B7B3304B129}">
      <dgm:prSet/>
      <dgm:spPr/>
      <dgm:t>
        <a:bodyPr/>
        <a:lstStyle/>
        <a:p>
          <a:endParaRPr lang="en-US"/>
        </a:p>
      </dgm:t>
    </dgm:pt>
    <dgm:pt modelId="{D88E9C4C-301F-46D2-A498-F43853B7080D}" type="sibTrans" cxnId="{C447EA65-52C8-48EC-BA5C-5B7B3304B129}">
      <dgm:prSet/>
      <dgm:spPr/>
      <dgm:t>
        <a:bodyPr/>
        <a:lstStyle/>
        <a:p>
          <a:endParaRPr lang="en-US"/>
        </a:p>
      </dgm:t>
    </dgm:pt>
    <dgm:pt modelId="{A20D7DB4-0925-4BEB-8546-74B4B468AC93}">
      <dgm:prSet/>
      <dgm:spPr/>
      <dgm:t>
        <a:bodyPr/>
        <a:lstStyle/>
        <a:p>
          <a:r>
            <a:rPr lang="en-GB" b="0" i="0"/>
            <a:t>This suggests that higher cocoa content doesn't necessarily mean better chocolate, and there's an optimal range for consumer preference.</a:t>
          </a:r>
          <a:endParaRPr lang="en-US"/>
        </a:p>
      </dgm:t>
    </dgm:pt>
    <dgm:pt modelId="{2C80BA2B-1AB6-454E-8296-C6E8B855CA76}" type="parTrans" cxnId="{0DB96E11-810E-40E2-BDBD-8DD84FD5A2A9}">
      <dgm:prSet/>
      <dgm:spPr/>
      <dgm:t>
        <a:bodyPr/>
        <a:lstStyle/>
        <a:p>
          <a:endParaRPr lang="en-US"/>
        </a:p>
      </dgm:t>
    </dgm:pt>
    <dgm:pt modelId="{6845F0E1-B31C-41BC-86B3-2C942CF5C69F}" type="sibTrans" cxnId="{0DB96E11-810E-40E2-BDBD-8DD84FD5A2A9}">
      <dgm:prSet/>
      <dgm:spPr/>
      <dgm:t>
        <a:bodyPr/>
        <a:lstStyle/>
        <a:p>
          <a:endParaRPr lang="en-US"/>
        </a:p>
      </dgm:t>
    </dgm:pt>
    <dgm:pt modelId="{FB92F2D1-D661-9B4F-9266-C2CC1C911D19}" type="pres">
      <dgm:prSet presAssocID="{C91BAA7F-563B-4A52-89C2-836D8CD5A021}" presName="vert0" presStyleCnt="0">
        <dgm:presLayoutVars>
          <dgm:dir/>
          <dgm:animOne val="branch"/>
          <dgm:animLvl val="lvl"/>
        </dgm:presLayoutVars>
      </dgm:prSet>
      <dgm:spPr/>
    </dgm:pt>
    <dgm:pt modelId="{870C1047-50FD-C346-AC12-0E523ED7823E}" type="pres">
      <dgm:prSet presAssocID="{0CE7DEF2-B409-474D-8F44-32FB51863434}" presName="thickLine" presStyleLbl="alignNode1" presStyleIdx="0" presStyleCnt="7"/>
      <dgm:spPr/>
    </dgm:pt>
    <dgm:pt modelId="{47EFB385-F79B-D74B-B5F7-32005425AD2F}" type="pres">
      <dgm:prSet presAssocID="{0CE7DEF2-B409-474D-8F44-32FB51863434}" presName="horz1" presStyleCnt="0"/>
      <dgm:spPr/>
    </dgm:pt>
    <dgm:pt modelId="{2FCF8B75-9030-3144-A3B7-BDF0ED2219B3}" type="pres">
      <dgm:prSet presAssocID="{0CE7DEF2-B409-474D-8F44-32FB51863434}" presName="tx1" presStyleLbl="revTx" presStyleIdx="0" presStyleCnt="7"/>
      <dgm:spPr/>
    </dgm:pt>
    <dgm:pt modelId="{775EA432-C43D-CF47-96C6-96E5A1D7764F}" type="pres">
      <dgm:prSet presAssocID="{0CE7DEF2-B409-474D-8F44-32FB51863434}" presName="vert1" presStyleCnt="0"/>
      <dgm:spPr/>
    </dgm:pt>
    <dgm:pt modelId="{C46C3570-5543-1142-8B13-3B182C261CD7}" type="pres">
      <dgm:prSet presAssocID="{C4E82ABA-5CF5-459B-964B-1588B163C5CE}" presName="thickLine" presStyleLbl="alignNode1" presStyleIdx="1" presStyleCnt="7"/>
      <dgm:spPr/>
    </dgm:pt>
    <dgm:pt modelId="{B876E76F-1F4B-7345-9E0E-EC45C5F9F240}" type="pres">
      <dgm:prSet presAssocID="{C4E82ABA-5CF5-459B-964B-1588B163C5CE}" presName="horz1" presStyleCnt="0"/>
      <dgm:spPr/>
    </dgm:pt>
    <dgm:pt modelId="{8FD0D5DB-AC6E-6D41-9617-BCF0B7DB5BCE}" type="pres">
      <dgm:prSet presAssocID="{C4E82ABA-5CF5-459B-964B-1588B163C5CE}" presName="tx1" presStyleLbl="revTx" presStyleIdx="1" presStyleCnt="7"/>
      <dgm:spPr/>
    </dgm:pt>
    <dgm:pt modelId="{3D38813E-B8A5-294E-A689-CCAFC89393FA}" type="pres">
      <dgm:prSet presAssocID="{C4E82ABA-5CF5-459B-964B-1588B163C5CE}" presName="vert1" presStyleCnt="0"/>
      <dgm:spPr/>
    </dgm:pt>
    <dgm:pt modelId="{FE9E914E-E991-794A-8259-1149D8EBF273}" type="pres">
      <dgm:prSet presAssocID="{1297C6C7-BB25-4B0A-9D68-8E7762ACF6D5}" presName="thickLine" presStyleLbl="alignNode1" presStyleIdx="2" presStyleCnt="7"/>
      <dgm:spPr/>
    </dgm:pt>
    <dgm:pt modelId="{04E04F26-B4EE-0C4E-A19D-77A86564ADBD}" type="pres">
      <dgm:prSet presAssocID="{1297C6C7-BB25-4B0A-9D68-8E7762ACF6D5}" presName="horz1" presStyleCnt="0"/>
      <dgm:spPr/>
    </dgm:pt>
    <dgm:pt modelId="{1B27047A-BC50-BF44-AFE5-A2034C72014F}" type="pres">
      <dgm:prSet presAssocID="{1297C6C7-BB25-4B0A-9D68-8E7762ACF6D5}" presName="tx1" presStyleLbl="revTx" presStyleIdx="2" presStyleCnt="7"/>
      <dgm:spPr/>
    </dgm:pt>
    <dgm:pt modelId="{96A47DD6-6965-EC4F-A35F-7DC6D25BF1C8}" type="pres">
      <dgm:prSet presAssocID="{1297C6C7-BB25-4B0A-9D68-8E7762ACF6D5}" presName="vert1" presStyleCnt="0"/>
      <dgm:spPr/>
    </dgm:pt>
    <dgm:pt modelId="{FDA0E051-EDCB-F84B-AE2D-C0B05A99DCB4}" type="pres">
      <dgm:prSet presAssocID="{A20515F7-C76D-4F42-B992-D6547A52F5B5}" presName="thickLine" presStyleLbl="alignNode1" presStyleIdx="3" presStyleCnt="7"/>
      <dgm:spPr/>
    </dgm:pt>
    <dgm:pt modelId="{A2426937-BCAE-EF4B-BF33-9057B1311CC5}" type="pres">
      <dgm:prSet presAssocID="{A20515F7-C76D-4F42-B992-D6547A52F5B5}" presName="horz1" presStyleCnt="0"/>
      <dgm:spPr/>
    </dgm:pt>
    <dgm:pt modelId="{E5AC547D-1087-6F49-930B-C66BC855D632}" type="pres">
      <dgm:prSet presAssocID="{A20515F7-C76D-4F42-B992-D6547A52F5B5}" presName="tx1" presStyleLbl="revTx" presStyleIdx="3" presStyleCnt="7"/>
      <dgm:spPr/>
    </dgm:pt>
    <dgm:pt modelId="{A0D92B3D-648F-8642-ACC6-DEC5461C9A57}" type="pres">
      <dgm:prSet presAssocID="{A20515F7-C76D-4F42-B992-D6547A52F5B5}" presName="vert1" presStyleCnt="0"/>
      <dgm:spPr/>
    </dgm:pt>
    <dgm:pt modelId="{B39DCC6C-523E-F24F-83E8-6B8C8A75EC67}" type="pres">
      <dgm:prSet presAssocID="{147EAFC5-EC0B-48C8-B742-6B61BC5657EA}" presName="thickLine" presStyleLbl="alignNode1" presStyleIdx="4" presStyleCnt="7"/>
      <dgm:spPr/>
    </dgm:pt>
    <dgm:pt modelId="{529D4B2C-30B4-3E41-9C62-3EFEA4F9CEEE}" type="pres">
      <dgm:prSet presAssocID="{147EAFC5-EC0B-48C8-B742-6B61BC5657EA}" presName="horz1" presStyleCnt="0"/>
      <dgm:spPr/>
    </dgm:pt>
    <dgm:pt modelId="{D4E9CEAC-D77D-A344-B7D4-71F2CCB99E35}" type="pres">
      <dgm:prSet presAssocID="{147EAFC5-EC0B-48C8-B742-6B61BC5657EA}" presName="tx1" presStyleLbl="revTx" presStyleIdx="4" presStyleCnt="7"/>
      <dgm:spPr/>
    </dgm:pt>
    <dgm:pt modelId="{D0310E14-C79A-5F41-B277-E3D86C288D30}" type="pres">
      <dgm:prSet presAssocID="{147EAFC5-EC0B-48C8-B742-6B61BC5657EA}" presName="vert1" presStyleCnt="0"/>
      <dgm:spPr/>
    </dgm:pt>
    <dgm:pt modelId="{CC1ED90B-DB93-8245-955F-C28177AD5A40}" type="pres">
      <dgm:prSet presAssocID="{DCCD8396-FF4F-42CF-BB65-FE1891904A91}" presName="thickLine" presStyleLbl="alignNode1" presStyleIdx="5" presStyleCnt="7"/>
      <dgm:spPr/>
    </dgm:pt>
    <dgm:pt modelId="{5FD76F91-13B3-A940-A78F-CABC0D6F99FC}" type="pres">
      <dgm:prSet presAssocID="{DCCD8396-FF4F-42CF-BB65-FE1891904A91}" presName="horz1" presStyleCnt="0"/>
      <dgm:spPr/>
    </dgm:pt>
    <dgm:pt modelId="{F5F0499F-8273-EA4D-9CBE-427E694FCF21}" type="pres">
      <dgm:prSet presAssocID="{DCCD8396-FF4F-42CF-BB65-FE1891904A91}" presName="tx1" presStyleLbl="revTx" presStyleIdx="5" presStyleCnt="7"/>
      <dgm:spPr/>
    </dgm:pt>
    <dgm:pt modelId="{C8383E52-D242-3341-9EA4-17AF556129D5}" type="pres">
      <dgm:prSet presAssocID="{DCCD8396-FF4F-42CF-BB65-FE1891904A91}" presName="vert1" presStyleCnt="0"/>
      <dgm:spPr/>
    </dgm:pt>
    <dgm:pt modelId="{90F569CC-44DE-404D-B97E-6C5BEBC2B7F2}" type="pres">
      <dgm:prSet presAssocID="{A20D7DB4-0925-4BEB-8546-74B4B468AC93}" presName="thickLine" presStyleLbl="alignNode1" presStyleIdx="6" presStyleCnt="7"/>
      <dgm:spPr/>
    </dgm:pt>
    <dgm:pt modelId="{E88EA788-443B-094F-B404-7D9FF5DF1E64}" type="pres">
      <dgm:prSet presAssocID="{A20D7DB4-0925-4BEB-8546-74B4B468AC93}" presName="horz1" presStyleCnt="0"/>
      <dgm:spPr/>
    </dgm:pt>
    <dgm:pt modelId="{644A544C-6744-F040-8BFC-B8A12DBD9318}" type="pres">
      <dgm:prSet presAssocID="{A20D7DB4-0925-4BEB-8546-74B4B468AC93}" presName="tx1" presStyleLbl="revTx" presStyleIdx="6" presStyleCnt="7"/>
      <dgm:spPr/>
    </dgm:pt>
    <dgm:pt modelId="{8E1929A7-080F-C240-BD49-B304514A58F1}" type="pres">
      <dgm:prSet presAssocID="{A20D7DB4-0925-4BEB-8546-74B4B468AC93}" presName="vert1" presStyleCnt="0"/>
      <dgm:spPr/>
    </dgm:pt>
  </dgm:ptLst>
  <dgm:cxnLst>
    <dgm:cxn modelId="{0E2C3305-4734-45BF-832F-94CB3741D8BC}" srcId="{C91BAA7F-563B-4A52-89C2-836D8CD5A021}" destId="{0CE7DEF2-B409-474D-8F44-32FB51863434}" srcOrd="0" destOrd="0" parTransId="{C7B7AF94-CD87-4611-8AEB-3BD7F7265B2F}" sibTransId="{FCB6969C-09E7-4790-AC32-12EB95946A1C}"/>
    <dgm:cxn modelId="{3AD3010E-A5A5-48DC-97DB-1A14076582AB}" srcId="{C91BAA7F-563B-4A52-89C2-836D8CD5A021}" destId="{1297C6C7-BB25-4B0A-9D68-8E7762ACF6D5}" srcOrd="2" destOrd="0" parTransId="{436FFCED-776D-476F-8DA6-AE87D272D52A}" sibTransId="{B7D839C4-6A1F-48B6-A6C2-58CF8633C2C0}"/>
    <dgm:cxn modelId="{0DB96E11-810E-40E2-BDBD-8DD84FD5A2A9}" srcId="{C91BAA7F-563B-4A52-89C2-836D8CD5A021}" destId="{A20D7DB4-0925-4BEB-8546-74B4B468AC93}" srcOrd="6" destOrd="0" parTransId="{2C80BA2B-1AB6-454E-8296-C6E8B855CA76}" sibTransId="{6845F0E1-B31C-41BC-86B3-2C942CF5C69F}"/>
    <dgm:cxn modelId="{2978D519-6D38-9643-95B2-086A218ECE79}" type="presOf" srcId="{1297C6C7-BB25-4B0A-9D68-8E7762ACF6D5}" destId="{1B27047A-BC50-BF44-AFE5-A2034C72014F}" srcOrd="0" destOrd="0" presId="urn:microsoft.com/office/officeart/2008/layout/LinedList"/>
    <dgm:cxn modelId="{EE6A9C1F-A83C-9648-893E-045D71FF1110}" type="presOf" srcId="{147EAFC5-EC0B-48C8-B742-6B61BC5657EA}" destId="{D4E9CEAC-D77D-A344-B7D4-71F2CCB99E35}" srcOrd="0" destOrd="0" presId="urn:microsoft.com/office/officeart/2008/layout/LinedList"/>
    <dgm:cxn modelId="{CDFEAA32-01C3-7243-80E7-A2967AA62A62}" type="presOf" srcId="{C91BAA7F-563B-4A52-89C2-836D8CD5A021}" destId="{FB92F2D1-D661-9B4F-9266-C2CC1C911D19}" srcOrd="0" destOrd="0" presId="urn:microsoft.com/office/officeart/2008/layout/LinedList"/>
    <dgm:cxn modelId="{6064AA5C-6147-F948-A5FF-BBE7030DBC46}" type="presOf" srcId="{A20515F7-C76D-4F42-B992-D6547A52F5B5}" destId="{E5AC547D-1087-6F49-930B-C66BC855D632}" srcOrd="0" destOrd="0" presId="urn:microsoft.com/office/officeart/2008/layout/LinedList"/>
    <dgm:cxn modelId="{01B54D63-D1A6-F042-9901-2EAC35CE0E51}" type="presOf" srcId="{C4E82ABA-5CF5-459B-964B-1588B163C5CE}" destId="{8FD0D5DB-AC6E-6D41-9617-BCF0B7DB5BCE}" srcOrd="0" destOrd="0" presId="urn:microsoft.com/office/officeart/2008/layout/LinedList"/>
    <dgm:cxn modelId="{C447EA65-52C8-48EC-BA5C-5B7B3304B129}" srcId="{C91BAA7F-563B-4A52-89C2-836D8CD5A021}" destId="{DCCD8396-FF4F-42CF-BB65-FE1891904A91}" srcOrd="5" destOrd="0" parTransId="{651DA8B4-E1D4-4A10-861C-D98F27100846}" sibTransId="{D88E9C4C-301F-46D2-A498-F43853B7080D}"/>
    <dgm:cxn modelId="{3D0FA074-B4E1-8E4E-B9A8-6E23A6BE4466}" type="presOf" srcId="{A20D7DB4-0925-4BEB-8546-74B4B468AC93}" destId="{644A544C-6744-F040-8BFC-B8A12DBD9318}" srcOrd="0" destOrd="0" presId="urn:microsoft.com/office/officeart/2008/layout/LinedList"/>
    <dgm:cxn modelId="{9D8D5475-E3C1-488D-B97A-50EEA4B7C49C}" srcId="{C91BAA7F-563B-4A52-89C2-836D8CD5A021}" destId="{A20515F7-C76D-4F42-B992-D6547A52F5B5}" srcOrd="3" destOrd="0" parTransId="{3C4F3F29-9292-4FD7-870D-7A50D462242D}" sibTransId="{88A01139-613A-4196-B28A-C75A17FB5D59}"/>
    <dgm:cxn modelId="{CD0C1C7D-D6F9-4C41-9375-FB920D80AB25}" type="presOf" srcId="{0CE7DEF2-B409-474D-8F44-32FB51863434}" destId="{2FCF8B75-9030-3144-A3B7-BDF0ED2219B3}" srcOrd="0" destOrd="0" presId="urn:microsoft.com/office/officeart/2008/layout/LinedList"/>
    <dgm:cxn modelId="{960AA0B6-C20C-4911-8F57-39E6B9978075}" srcId="{C91BAA7F-563B-4A52-89C2-836D8CD5A021}" destId="{C4E82ABA-5CF5-459B-964B-1588B163C5CE}" srcOrd="1" destOrd="0" parTransId="{3D8232C9-CA1B-41BC-9BDF-0FAC724024EE}" sibTransId="{B798EF3A-90E4-48D6-A1C3-E6F5515FD71A}"/>
    <dgm:cxn modelId="{F3BCECB8-A23A-4616-9549-613F948CD83F}" srcId="{C91BAA7F-563B-4A52-89C2-836D8CD5A021}" destId="{147EAFC5-EC0B-48C8-B742-6B61BC5657EA}" srcOrd="4" destOrd="0" parTransId="{D73D1772-9837-4AD6-8B94-3F865DBBC58D}" sibTransId="{E04D7C4B-6C94-4432-8BD7-43B11138A300}"/>
    <dgm:cxn modelId="{07354ACB-CCDD-FA42-A088-C68311AB0E70}" type="presOf" srcId="{DCCD8396-FF4F-42CF-BB65-FE1891904A91}" destId="{F5F0499F-8273-EA4D-9CBE-427E694FCF21}" srcOrd="0" destOrd="0" presId="urn:microsoft.com/office/officeart/2008/layout/LinedList"/>
    <dgm:cxn modelId="{4D66D447-48E5-D647-A63C-1D36B29A7CD7}" type="presParOf" srcId="{FB92F2D1-D661-9B4F-9266-C2CC1C911D19}" destId="{870C1047-50FD-C346-AC12-0E523ED7823E}" srcOrd="0" destOrd="0" presId="urn:microsoft.com/office/officeart/2008/layout/LinedList"/>
    <dgm:cxn modelId="{BCB6A94F-5111-CE43-8C27-E557F1E7124A}" type="presParOf" srcId="{FB92F2D1-D661-9B4F-9266-C2CC1C911D19}" destId="{47EFB385-F79B-D74B-B5F7-32005425AD2F}" srcOrd="1" destOrd="0" presId="urn:microsoft.com/office/officeart/2008/layout/LinedList"/>
    <dgm:cxn modelId="{CEA38BCB-26D6-784C-AFC8-574856E23963}" type="presParOf" srcId="{47EFB385-F79B-D74B-B5F7-32005425AD2F}" destId="{2FCF8B75-9030-3144-A3B7-BDF0ED2219B3}" srcOrd="0" destOrd="0" presId="urn:microsoft.com/office/officeart/2008/layout/LinedList"/>
    <dgm:cxn modelId="{7F4B2E57-EC6F-8741-9973-8425C684E16F}" type="presParOf" srcId="{47EFB385-F79B-D74B-B5F7-32005425AD2F}" destId="{775EA432-C43D-CF47-96C6-96E5A1D7764F}" srcOrd="1" destOrd="0" presId="urn:microsoft.com/office/officeart/2008/layout/LinedList"/>
    <dgm:cxn modelId="{CF7E9A22-3E5C-654B-A9D2-F311558CC70A}" type="presParOf" srcId="{FB92F2D1-D661-9B4F-9266-C2CC1C911D19}" destId="{C46C3570-5543-1142-8B13-3B182C261CD7}" srcOrd="2" destOrd="0" presId="urn:microsoft.com/office/officeart/2008/layout/LinedList"/>
    <dgm:cxn modelId="{4515C17F-0E92-2D41-8E0B-18EABC4DE84C}" type="presParOf" srcId="{FB92F2D1-D661-9B4F-9266-C2CC1C911D19}" destId="{B876E76F-1F4B-7345-9E0E-EC45C5F9F240}" srcOrd="3" destOrd="0" presId="urn:microsoft.com/office/officeart/2008/layout/LinedList"/>
    <dgm:cxn modelId="{431ECE53-4051-0144-88E5-BA19B62D1405}" type="presParOf" srcId="{B876E76F-1F4B-7345-9E0E-EC45C5F9F240}" destId="{8FD0D5DB-AC6E-6D41-9617-BCF0B7DB5BCE}" srcOrd="0" destOrd="0" presId="urn:microsoft.com/office/officeart/2008/layout/LinedList"/>
    <dgm:cxn modelId="{2A4D6918-9B94-004A-B009-3F234EA55422}" type="presParOf" srcId="{B876E76F-1F4B-7345-9E0E-EC45C5F9F240}" destId="{3D38813E-B8A5-294E-A689-CCAFC89393FA}" srcOrd="1" destOrd="0" presId="urn:microsoft.com/office/officeart/2008/layout/LinedList"/>
    <dgm:cxn modelId="{F1B59A36-59CB-874F-A805-FA7C6315B86D}" type="presParOf" srcId="{FB92F2D1-D661-9B4F-9266-C2CC1C911D19}" destId="{FE9E914E-E991-794A-8259-1149D8EBF273}" srcOrd="4" destOrd="0" presId="urn:microsoft.com/office/officeart/2008/layout/LinedList"/>
    <dgm:cxn modelId="{829E7ABB-D281-4243-B8A1-7D77A83A9C71}" type="presParOf" srcId="{FB92F2D1-D661-9B4F-9266-C2CC1C911D19}" destId="{04E04F26-B4EE-0C4E-A19D-77A86564ADBD}" srcOrd="5" destOrd="0" presId="urn:microsoft.com/office/officeart/2008/layout/LinedList"/>
    <dgm:cxn modelId="{508E076D-1B9E-1D48-9829-ECA7F342AE10}" type="presParOf" srcId="{04E04F26-B4EE-0C4E-A19D-77A86564ADBD}" destId="{1B27047A-BC50-BF44-AFE5-A2034C72014F}" srcOrd="0" destOrd="0" presId="urn:microsoft.com/office/officeart/2008/layout/LinedList"/>
    <dgm:cxn modelId="{67DB33F6-E8D9-0A46-A856-2138C5A401BD}" type="presParOf" srcId="{04E04F26-B4EE-0C4E-A19D-77A86564ADBD}" destId="{96A47DD6-6965-EC4F-A35F-7DC6D25BF1C8}" srcOrd="1" destOrd="0" presId="urn:microsoft.com/office/officeart/2008/layout/LinedList"/>
    <dgm:cxn modelId="{D0D601C0-46DA-B443-89B3-559888E4B728}" type="presParOf" srcId="{FB92F2D1-D661-9B4F-9266-C2CC1C911D19}" destId="{FDA0E051-EDCB-F84B-AE2D-C0B05A99DCB4}" srcOrd="6" destOrd="0" presId="urn:microsoft.com/office/officeart/2008/layout/LinedList"/>
    <dgm:cxn modelId="{28933828-9C72-FC4C-B136-CA08DDE55BC6}" type="presParOf" srcId="{FB92F2D1-D661-9B4F-9266-C2CC1C911D19}" destId="{A2426937-BCAE-EF4B-BF33-9057B1311CC5}" srcOrd="7" destOrd="0" presId="urn:microsoft.com/office/officeart/2008/layout/LinedList"/>
    <dgm:cxn modelId="{8244FF4F-1B40-D54F-B1AF-21F30E9BE07C}" type="presParOf" srcId="{A2426937-BCAE-EF4B-BF33-9057B1311CC5}" destId="{E5AC547D-1087-6F49-930B-C66BC855D632}" srcOrd="0" destOrd="0" presId="urn:microsoft.com/office/officeart/2008/layout/LinedList"/>
    <dgm:cxn modelId="{9B58B9E4-DC50-0C44-8340-D04161FC521A}" type="presParOf" srcId="{A2426937-BCAE-EF4B-BF33-9057B1311CC5}" destId="{A0D92B3D-648F-8642-ACC6-DEC5461C9A57}" srcOrd="1" destOrd="0" presId="urn:microsoft.com/office/officeart/2008/layout/LinedList"/>
    <dgm:cxn modelId="{3CF27040-9025-2E4B-ABB2-E7AB2A0AC95E}" type="presParOf" srcId="{FB92F2D1-D661-9B4F-9266-C2CC1C911D19}" destId="{B39DCC6C-523E-F24F-83E8-6B8C8A75EC67}" srcOrd="8" destOrd="0" presId="urn:microsoft.com/office/officeart/2008/layout/LinedList"/>
    <dgm:cxn modelId="{1782B71A-AE0A-2841-B57E-CFA48794CF69}" type="presParOf" srcId="{FB92F2D1-D661-9B4F-9266-C2CC1C911D19}" destId="{529D4B2C-30B4-3E41-9C62-3EFEA4F9CEEE}" srcOrd="9" destOrd="0" presId="urn:microsoft.com/office/officeart/2008/layout/LinedList"/>
    <dgm:cxn modelId="{5A40316E-7970-1647-841E-1CE3F6D26BEF}" type="presParOf" srcId="{529D4B2C-30B4-3E41-9C62-3EFEA4F9CEEE}" destId="{D4E9CEAC-D77D-A344-B7D4-71F2CCB99E35}" srcOrd="0" destOrd="0" presId="urn:microsoft.com/office/officeart/2008/layout/LinedList"/>
    <dgm:cxn modelId="{BE786627-EB53-4242-ADBD-C8FD203E3297}" type="presParOf" srcId="{529D4B2C-30B4-3E41-9C62-3EFEA4F9CEEE}" destId="{D0310E14-C79A-5F41-B277-E3D86C288D30}" srcOrd="1" destOrd="0" presId="urn:microsoft.com/office/officeart/2008/layout/LinedList"/>
    <dgm:cxn modelId="{80C898BA-5307-0843-8584-1DDFC155A59B}" type="presParOf" srcId="{FB92F2D1-D661-9B4F-9266-C2CC1C911D19}" destId="{CC1ED90B-DB93-8245-955F-C28177AD5A40}" srcOrd="10" destOrd="0" presId="urn:microsoft.com/office/officeart/2008/layout/LinedList"/>
    <dgm:cxn modelId="{DC07FD87-454E-2940-B4DC-8AFD0F4575AE}" type="presParOf" srcId="{FB92F2D1-D661-9B4F-9266-C2CC1C911D19}" destId="{5FD76F91-13B3-A940-A78F-CABC0D6F99FC}" srcOrd="11" destOrd="0" presId="urn:microsoft.com/office/officeart/2008/layout/LinedList"/>
    <dgm:cxn modelId="{B202252F-1AE1-F24A-8351-83AA401F2448}" type="presParOf" srcId="{5FD76F91-13B3-A940-A78F-CABC0D6F99FC}" destId="{F5F0499F-8273-EA4D-9CBE-427E694FCF21}" srcOrd="0" destOrd="0" presId="urn:microsoft.com/office/officeart/2008/layout/LinedList"/>
    <dgm:cxn modelId="{C6BB4469-ED1E-E548-94AC-49C8F2EDBFC2}" type="presParOf" srcId="{5FD76F91-13B3-A940-A78F-CABC0D6F99FC}" destId="{C8383E52-D242-3341-9EA4-17AF556129D5}" srcOrd="1" destOrd="0" presId="urn:microsoft.com/office/officeart/2008/layout/LinedList"/>
    <dgm:cxn modelId="{178F8AF0-8594-C649-A52F-0437E0C271AD}" type="presParOf" srcId="{FB92F2D1-D661-9B4F-9266-C2CC1C911D19}" destId="{90F569CC-44DE-404D-B97E-6C5BEBC2B7F2}" srcOrd="12" destOrd="0" presId="urn:microsoft.com/office/officeart/2008/layout/LinedList"/>
    <dgm:cxn modelId="{E2F8F935-D1F1-684D-8631-92BF71A8C431}" type="presParOf" srcId="{FB92F2D1-D661-9B4F-9266-C2CC1C911D19}" destId="{E88EA788-443B-094F-B404-7D9FF5DF1E64}" srcOrd="13" destOrd="0" presId="urn:microsoft.com/office/officeart/2008/layout/LinedList"/>
    <dgm:cxn modelId="{9F2D0367-215B-B348-A68C-5A7967F88B1E}" type="presParOf" srcId="{E88EA788-443B-094F-B404-7D9FF5DF1E64}" destId="{644A544C-6744-F040-8BFC-B8A12DBD9318}" srcOrd="0" destOrd="0" presId="urn:microsoft.com/office/officeart/2008/layout/LinedList"/>
    <dgm:cxn modelId="{3C8E23B3-02CA-8F4C-9E01-D15E582ACB63}" type="presParOf" srcId="{E88EA788-443B-094F-B404-7D9FF5DF1E64}" destId="{8E1929A7-080F-C240-BD49-B304514A58F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342CD4-5EAE-45F3-83C0-4768DC0E4A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9021FA-192B-4BF9-9063-90B7B173C5D1}">
      <dgm:prSet/>
      <dgm:spPr/>
      <dgm:t>
        <a:bodyPr/>
        <a:lstStyle/>
        <a:p>
          <a:r>
            <a:rPr lang="en-GB"/>
            <a:t>• Rating Distribution:</a:t>
          </a:r>
          <a:endParaRPr lang="en-US"/>
        </a:p>
      </dgm:t>
    </dgm:pt>
    <dgm:pt modelId="{7F2166E6-0853-4314-9F98-ACC83ACD4B67}" type="parTrans" cxnId="{C3EF6FF3-A17D-4262-B286-4490BFF70361}">
      <dgm:prSet/>
      <dgm:spPr/>
      <dgm:t>
        <a:bodyPr/>
        <a:lstStyle/>
        <a:p>
          <a:endParaRPr lang="en-US"/>
        </a:p>
      </dgm:t>
    </dgm:pt>
    <dgm:pt modelId="{62488B21-1259-4F5D-A52C-C7D92EA24865}" type="sibTrans" cxnId="{C3EF6FF3-A17D-4262-B286-4490BFF70361}">
      <dgm:prSet/>
      <dgm:spPr/>
      <dgm:t>
        <a:bodyPr/>
        <a:lstStyle/>
        <a:p>
          <a:endParaRPr lang="en-US"/>
        </a:p>
      </dgm:t>
    </dgm:pt>
    <dgm:pt modelId="{609D918B-87CD-417A-B481-813CBE77B980}">
      <dgm:prSet/>
      <dgm:spPr/>
      <dgm:t>
        <a:bodyPr/>
        <a:lstStyle/>
        <a:p>
          <a:r>
            <a:rPr lang="en-GB"/>
            <a:t>- Average rating: 3.19 out of 5</a:t>
          </a:r>
          <a:endParaRPr lang="en-US"/>
        </a:p>
      </dgm:t>
    </dgm:pt>
    <dgm:pt modelId="{0381507E-B98C-4A6A-9559-B74078A5A51F}" type="parTrans" cxnId="{423D2693-CD22-4B16-A903-4F6E40517643}">
      <dgm:prSet/>
      <dgm:spPr/>
      <dgm:t>
        <a:bodyPr/>
        <a:lstStyle/>
        <a:p>
          <a:endParaRPr lang="en-US"/>
        </a:p>
      </dgm:t>
    </dgm:pt>
    <dgm:pt modelId="{884CA001-5253-4AEE-B7A9-DAF41B69857E}" type="sibTrans" cxnId="{423D2693-CD22-4B16-A903-4F6E40517643}">
      <dgm:prSet/>
      <dgm:spPr/>
      <dgm:t>
        <a:bodyPr/>
        <a:lstStyle/>
        <a:p>
          <a:endParaRPr lang="en-US"/>
        </a:p>
      </dgm:t>
    </dgm:pt>
    <dgm:pt modelId="{AFEEAABC-FB43-42DA-9DA1-3C13D674E603}">
      <dgm:prSet/>
      <dgm:spPr/>
      <dgm:t>
        <a:bodyPr/>
        <a:lstStyle/>
        <a:p>
          <a:r>
            <a:rPr lang="en-GB"/>
            <a:t>- Most bars fall between 2.9-3.5</a:t>
          </a:r>
          <a:endParaRPr lang="en-US"/>
        </a:p>
      </dgm:t>
    </dgm:pt>
    <dgm:pt modelId="{EEAB7B50-83BA-4A6B-82C3-19CDA13F1B75}" type="parTrans" cxnId="{033DA474-AE1F-4171-BD19-9199BF620334}">
      <dgm:prSet/>
      <dgm:spPr/>
      <dgm:t>
        <a:bodyPr/>
        <a:lstStyle/>
        <a:p>
          <a:endParaRPr lang="en-US"/>
        </a:p>
      </dgm:t>
    </dgm:pt>
    <dgm:pt modelId="{AFC6D2A5-1FFA-4DF1-98D8-D41A1172DD95}" type="sibTrans" cxnId="{033DA474-AE1F-4171-BD19-9199BF620334}">
      <dgm:prSet/>
      <dgm:spPr/>
      <dgm:t>
        <a:bodyPr/>
        <a:lstStyle/>
        <a:p>
          <a:endParaRPr lang="en-US"/>
        </a:p>
      </dgm:t>
    </dgm:pt>
    <dgm:pt modelId="{21C45B9A-C2F2-4F08-A8D5-34B478810066}">
      <dgm:prSet/>
      <dgm:spPr/>
      <dgm:t>
        <a:bodyPr/>
        <a:lstStyle/>
        <a:p>
          <a:r>
            <a:rPr lang="en-GB"/>
            <a:t>• Regional Leaders:</a:t>
          </a:r>
          <a:endParaRPr lang="en-US"/>
        </a:p>
      </dgm:t>
    </dgm:pt>
    <dgm:pt modelId="{034E7E9E-4482-47CB-B9D8-CA58421D03BB}" type="parTrans" cxnId="{1358436E-4A98-4452-BE6B-0655E652F195}">
      <dgm:prSet/>
      <dgm:spPr/>
      <dgm:t>
        <a:bodyPr/>
        <a:lstStyle/>
        <a:p>
          <a:endParaRPr lang="en-US"/>
        </a:p>
      </dgm:t>
    </dgm:pt>
    <dgm:pt modelId="{91A516EB-AD6C-4F9E-BC0D-80E4F31ECACE}" type="sibTrans" cxnId="{1358436E-4A98-4452-BE6B-0655E652F195}">
      <dgm:prSet/>
      <dgm:spPr/>
      <dgm:t>
        <a:bodyPr/>
        <a:lstStyle/>
        <a:p>
          <a:endParaRPr lang="en-US"/>
        </a:p>
      </dgm:t>
    </dgm:pt>
    <dgm:pt modelId="{138A0FE6-6EF7-46AE-A2A3-57B501A6EEED}">
      <dgm:prSet/>
      <dgm:spPr/>
      <dgm:t>
        <a:bodyPr/>
        <a:lstStyle/>
        <a:p>
          <a:r>
            <a:rPr lang="en-GB"/>
            <a:t>- Venezuela: 214 bars (3.25 avg rating)</a:t>
          </a:r>
          <a:endParaRPr lang="en-US"/>
        </a:p>
      </dgm:t>
    </dgm:pt>
    <dgm:pt modelId="{93C7B888-E256-4CB1-91A1-DC656F490E90}" type="parTrans" cxnId="{5CF17F2A-33A3-48BF-959E-377B3E5EDCF5}">
      <dgm:prSet/>
      <dgm:spPr/>
      <dgm:t>
        <a:bodyPr/>
        <a:lstStyle/>
        <a:p>
          <a:endParaRPr lang="en-US"/>
        </a:p>
      </dgm:t>
    </dgm:pt>
    <dgm:pt modelId="{EE01398C-B665-4E98-AF58-E23EE02EAD89}" type="sibTrans" cxnId="{5CF17F2A-33A3-48BF-959E-377B3E5EDCF5}">
      <dgm:prSet/>
      <dgm:spPr/>
      <dgm:t>
        <a:bodyPr/>
        <a:lstStyle/>
        <a:p>
          <a:endParaRPr lang="en-US"/>
        </a:p>
      </dgm:t>
    </dgm:pt>
    <dgm:pt modelId="{A06BF888-662E-4A15-8A1C-BFDEFD2565BF}">
      <dgm:prSet/>
      <dgm:spPr/>
      <dgm:t>
        <a:bodyPr/>
        <a:lstStyle/>
        <a:p>
          <a:r>
            <a:rPr lang="en-GB"/>
            <a:t>- Ecuador: 193 bars (3.20 avg rating)</a:t>
          </a:r>
          <a:endParaRPr lang="en-US"/>
        </a:p>
      </dgm:t>
    </dgm:pt>
    <dgm:pt modelId="{7785D885-2965-49DD-8943-982CEE66FBAB}" type="parTrans" cxnId="{53AE83B0-6E63-4D26-983A-9F9C65CB45AA}">
      <dgm:prSet/>
      <dgm:spPr/>
      <dgm:t>
        <a:bodyPr/>
        <a:lstStyle/>
        <a:p>
          <a:endParaRPr lang="en-US"/>
        </a:p>
      </dgm:t>
    </dgm:pt>
    <dgm:pt modelId="{34CFC4E3-BE8B-4030-AE90-0E579C81D6F4}" type="sibTrans" cxnId="{53AE83B0-6E63-4D26-983A-9F9C65CB45AA}">
      <dgm:prSet/>
      <dgm:spPr/>
      <dgm:t>
        <a:bodyPr/>
        <a:lstStyle/>
        <a:p>
          <a:endParaRPr lang="en-US"/>
        </a:p>
      </dgm:t>
    </dgm:pt>
    <dgm:pt modelId="{04589EE0-F383-4E85-A0A7-4ACCD0D50C06}">
      <dgm:prSet/>
      <dgm:spPr/>
      <dgm:t>
        <a:bodyPr/>
        <a:lstStyle/>
        <a:p>
          <a:r>
            <a:rPr lang="en-GB"/>
            <a:t>- Madagascar: Highest rated (3.27 avg)</a:t>
          </a:r>
          <a:endParaRPr lang="en-US"/>
        </a:p>
      </dgm:t>
    </dgm:pt>
    <dgm:pt modelId="{CCF4AF7A-0EEE-4E4A-A462-CCB617756D67}" type="parTrans" cxnId="{141F3BF0-1B9D-4156-A686-915FC3B06749}">
      <dgm:prSet/>
      <dgm:spPr/>
      <dgm:t>
        <a:bodyPr/>
        <a:lstStyle/>
        <a:p>
          <a:endParaRPr lang="en-US"/>
        </a:p>
      </dgm:t>
    </dgm:pt>
    <dgm:pt modelId="{AB7E87E4-27E0-4D5C-A4E6-E0EDA47D3661}" type="sibTrans" cxnId="{141F3BF0-1B9D-4156-A686-915FC3B06749}">
      <dgm:prSet/>
      <dgm:spPr/>
      <dgm:t>
        <a:bodyPr/>
        <a:lstStyle/>
        <a:p>
          <a:endParaRPr lang="en-US"/>
        </a:p>
      </dgm:t>
    </dgm:pt>
    <dgm:pt modelId="{3A9B1FA3-785C-4FA4-99E8-9C131C6DF66E}">
      <dgm:prSet/>
      <dgm:spPr/>
      <dgm:t>
        <a:bodyPr/>
        <a:lstStyle/>
        <a:p>
          <a:r>
            <a:rPr lang="en-GB"/>
            <a:t>• Cocoa Content Impact:</a:t>
          </a:r>
          <a:endParaRPr lang="en-US"/>
        </a:p>
      </dgm:t>
    </dgm:pt>
    <dgm:pt modelId="{448EC2DC-CE15-4BAF-939F-88F2D3F2ECE9}" type="parTrans" cxnId="{65FE1322-F11D-4CC8-9BEA-EDA37FB34E12}">
      <dgm:prSet/>
      <dgm:spPr/>
      <dgm:t>
        <a:bodyPr/>
        <a:lstStyle/>
        <a:p>
          <a:endParaRPr lang="en-US"/>
        </a:p>
      </dgm:t>
    </dgm:pt>
    <dgm:pt modelId="{6C081A37-D4C0-447F-AFBC-F99852778286}" type="sibTrans" cxnId="{65FE1322-F11D-4CC8-9BEA-EDA37FB34E12}">
      <dgm:prSet/>
      <dgm:spPr/>
      <dgm:t>
        <a:bodyPr/>
        <a:lstStyle/>
        <a:p>
          <a:endParaRPr lang="en-US"/>
        </a:p>
      </dgm:t>
    </dgm:pt>
    <dgm:pt modelId="{0163F390-D0EE-4EF8-92FD-CA0C1CA584A6}">
      <dgm:prSet/>
      <dgm:spPr/>
      <dgm:t>
        <a:bodyPr/>
        <a:lstStyle/>
        <a:p>
          <a:r>
            <a:rPr lang="en-GB"/>
            <a:t>- Optimal range: 70-75%</a:t>
          </a:r>
          <a:endParaRPr lang="en-US"/>
        </a:p>
      </dgm:t>
    </dgm:pt>
    <dgm:pt modelId="{D2C5A5DD-3B19-4152-9C45-1D7F5605EAC5}" type="parTrans" cxnId="{F3FDB1B2-9D56-4F6C-A092-FF3A31AD39CA}">
      <dgm:prSet/>
      <dgm:spPr/>
      <dgm:t>
        <a:bodyPr/>
        <a:lstStyle/>
        <a:p>
          <a:endParaRPr lang="en-US"/>
        </a:p>
      </dgm:t>
    </dgm:pt>
    <dgm:pt modelId="{F3F40D25-CECB-4EA1-A5FE-FDCC5B79F355}" type="sibTrans" cxnId="{F3FDB1B2-9D56-4F6C-A092-FF3A31AD39CA}">
      <dgm:prSet/>
      <dgm:spPr/>
      <dgm:t>
        <a:bodyPr/>
        <a:lstStyle/>
        <a:p>
          <a:endParaRPr lang="en-US"/>
        </a:p>
      </dgm:t>
    </dgm:pt>
    <dgm:pt modelId="{66E6DE44-2357-4B8C-97CC-A0584B5D3C15}">
      <dgm:prSet/>
      <dgm:spPr/>
      <dgm:t>
        <a:bodyPr/>
        <a:lstStyle/>
        <a:p>
          <a:r>
            <a:rPr lang="en-GB"/>
            <a:t>- Premium segment (80%+) shows growth potential</a:t>
          </a:r>
          <a:endParaRPr lang="en-US"/>
        </a:p>
      </dgm:t>
    </dgm:pt>
    <dgm:pt modelId="{ECC7CDB9-5ACA-41E6-8711-31DDB8F61549}" type="parTrans" cxnId="{EB4FBC83-3C37-4C29-9B34-81BC487F54FC}">
      <dgm:prSet/>
      <dgm:spPr/>
      <dgm:t>
        <a:bodyPr/>
        <a:lstStyle/>
        <a:p>
          <a:endParaRPr lang="en-US"/>
        </a:p>
      </dgm:t>
    </dgm:pt>
    <dgm:pt modelId="{5D4A3012-CEE1-4844-A930-2D5827C9BF86}" type="sibTrans" cxnId="{EB4FBC83-3C37-4C29-9B34-81BC487F54FC}">
      <dgm:prSet/>
      <dgm:spPr/>
      <dgm:t>
        <a:bodyPr/>
        <a:lstStyle/>
        <a:p>
          <a:endParaRPr lang="en-US"/>
        </a:p>
      </dgm:t>
    </dgm:pt>
    <dgm:pt modelId="{73A00BDB-EECC-CC4D-841D-5C686E873909}" type="pres">
      <dgm:prSet presAssocID="{E4342CD4-5EAE-45F3-83C0-4768DC0E4ABB}" presName="vert0" presStyleCnt="0">
        <dgm:presLayoutVars>
          <dgm:dir/>
          <dgm:animOne val="branch"/>
          <dgm:animLvl val="lvl"/>
        </dgm:presLayoutVars>
      </dgm:prSet>
      <dgm:spPr/>
    </dgm:pt>
    <dgm:pt modelId="{766B523B-E2DD-8143-9B8E-582DAC39B8C0}" type="pres">
      <dgm:prSet presAssocID="{DC9021FA-192B-4BF9-9063-90B7B173C5D1}" presName="thickLine" presStyleLbl="alignNode1" presStyleIdx="0" presStyleCnt="10"/>
      <dgm:spPr/>
    </dgm:pt>
    <dgm:pt modelId="{E1FC46C3-E384-BF47-A0D7-C7048A010FFF}" type="pres">
      <dgm:prSet presAssocID="{DC9021FA-192B-4BF9-9063-90B7B173C5D1}" presName="horz1" presStyleCnt="0"/>
      <dgm:spPr/>
    </dgm:pt>
    <dgm:pt modelId="{C599FE17-FF23-0149-B05A-543290DFB5B4}" type="pres">
      <dgm:prSet presAssocID="{DC9021FA-192B-4BF9-9063-90B7B173C5D1}" presName="tx1" presStyleLbl="revTx" presStyleIdx="0" presStyleCnt="10"/>
      <dgm:spPr/>
    </dgm:pt>
    <dgm:pt modelId="{AC9FF482-2CE5-924F-A1C1-066AFBB90B4B}" type="pres">
      <dgm:prSet presAssocID="{DC9021FA-192B-4BF9-9063-90B7B173C5D1}" presName="vert1" presStyleCnt="0"/>
      <dgm:spPr/>
    </dgm:pt>
    <dgm:pt modelId="{A25A1B1E-4284-FD4C-A296-BACB3979476A}" type="pres">
      <dgm:prSet presAssocID="{609D918B-87CD-417A-B481-813CBE77B980}" presName="thickLine" presStyleLbl="alignNode1" presStyleIdx="1" presStyleCnt="10"/>
      <dgm:spPr/>
    </dgm:pt>
    <dgm:pt modelId="{C0A20629-0E0B-2C44-A7B7-336C772AED6D}" type="pres">
      <dgm:prSet presAssocID="{609D918B-87CD-417A-B481-813CBE77B980}" presName="horz1" presStyleCnt="0"/>
      <dgm:spPr/>
    </dgm:pt>
    <dgm:pt modelId="{E6DD4C9F-71A4-AB41-AAF3-E2F2E158B8B0}" type="pres">
      <dgm:prSet presAssocID="{609D918B-87CD-417A-B481-813CBE77B980}" presName="tx1" presStyleLbl="revTx" presStyleIdx="1" presStyleCnt="10"/>
      <dgm:spPr/>
    </dgm:pt>
    <dgm:pt modelId="{3181759A-5CF7-AB4A-8FFF-286FAA223703}" type="pres">
      <dgm:prSet presAssocID="{609D918B-87CD-417A-B481-813CBE77B980}" presName="vert1" presStyleCnt="0"/>
      <dgm:spPr/>
    </dgm:pt>
    <dgm:pt modelId="{22EEE647-C7FD-5646-AF7A-8E909D1F7E90}" type="pres">
      <dgm:prSet presAssocID="{AFEEAABC-FB43-42DA-9DA1-3C13D674E603}" presName="thickLine" presStyleLbl="alignNode1" presStyleIdx="2" presStyleCnt="10"/>
      <dgm:spPr/>
    </dgm:pt>
    <dgm:pt modelId="{B55F4733-D690-A541-ADF6-ABD9B2D0D35D}" type="pres">
      <dgm:prSet presAssocID="{AFEEAABC-FB43-42DA-9DA1-3C13D674E603}" presName="horz1" presStyleCnt="0"/>
      <dgm:spPr/>
    </dgm:pt>
    <dgm:pt modelId="{C800D759-B7CE-904C-A78A-EA9606774C59}" type="pres">
      <dgm:prSet presAssocID="{AFEEAABC-FB43-42DA-9DA1-3C13D674E603}" presName="tx1" presStyleLbl="revTx" presStyleIdx="2" presStyleCnt="10"/>
      <dgm:spPr/>
    </dgm:pt>
    <dgm:pt modelId="{00028313-131B-CC47-96AA-5EA2A120CD73}" type="pres">
      <dgm:prSet presAssocID="{AFEEAABC-FB43-42DA-9DA1-3C13D674E603}" presName="vert1" presStyleCnt="0"/>
      <dgm:spPr/>
    </dgm:pt>
    <dgm:pt modelId="{7AE2DBBB-626C-5F4A-830A-DCAFE834BBF4}" type="pres">
      <dgm:prSet presAssocID="{21C45B9A-C2F2-4F08-A8D5-34B478810066}" presName="thickLine" presStyleLbl="alignNode1" presStyleIdx="3" presStyleCnt="10"/>
      <dgm:spPr/>
    </dgm:pt>
    <dgm:pt modelId="{01CFF99D-6098-BD40-9339-470F17FCC1D7}" type="pres">
      <dgm:prSet presAssocID="{21C45B9A-C2F2-4F08-A8D5-34B478810066}" presName="horz1" presStyleCnt="0"/>
      <dgm:spPr/>
    </dgm:pt>
    <dgm:pt modelId="{C2ECA80B-E1E5-1749-9BD7-7106A408E597}" type="pres">
      <dgm:prSet presAssocID="{21C45B9A-C2F2-4F08-A8D5-34B478810066}" presName="tx1" presStyleLbl="revTx" presStyleIdx="3" presStyleCnt="10"/>
      <dgm:spPr/>
    </dgm:pt>
    <dgm:pt modelId="{4D05EBAC-B84B-F547-99F8-0AFBD36C962F}" type="pres">
      <dgm:prSet presAssocID="{21C45B9A-C2F2-4F08-A8D5-34B478810066}" presName="vert1" presStyleCnt="0"/>
      <dgm:spPr/>
    </dgm:pt>
    <dgm:pt modelId="{78F63334-133C-F44E-8B1B-F5E5DE9C4D26}" type="pres">
      <dgm:prSet presAssocID="{138A0FE6-6EF7-46AE-A2A3-57B501A6EEED}" presName="thickLine" presStyleLbl="alignNode1" presStyleIdx="4" presStyleCnt="10"/>
      <dgm:spPr/>
    </dgm:pt>
    <dgm:pt modelId="{B7C02DF0-6A5F-C344-8385-3957650C2EF3}" type="pres">
      <dgm:prSet presAssocID="{138A0FE6-6EF7-46AE-A2A3-57B501A6EEED}" presName="horz1" presStyleCnt="0"/>
      <dgm:spPr/>
    </dgm:pt>
    <dgm:pt modelId="{106EEAD6-7E6C-B843-A507-7551114117AF}" type="pres">
      <dgm:prSet presAssocID="{138A0FE6-6EF7-46AE-A2A3-57B501A6EEED}" presName="tx1" presStyleLbl="revTx" presStyleIdx="4" presStyleCnt="10"/>
      <dgm:spPr/>
    </dgm:pt>
    <dgm:pt modelId="{C71F4AD4-7F9F-1E42-9923-4DC317F33758}" type="pres">
      <dgm:prSet presAssocID="{138A0FE6-6EF7-46AE-A2A3-57B501A6EEED}" presName="vert1" presStyleCnt="0"/>
      <dgm:spPr/>
    </dgm:pt>
    <dgm:pt modelId="{687B69E7-D139-E24C-99E1-2BE282905B4D}" type="pres">
      <dgm:prSet presAssocID="{A06BF888-662E-4A15-8A1C-BFDEFD2565BF}" presName="thickLine" presStyleLbl="alignNode1" presStyleIdx="5" presStyleCnt="10"/>
      <dgm:spPr/>
    </dgm:pt>
    <dgm:pt modelId="{558F64A3-4103-AC42-9D22-7969F2B464A4}" type="pres">
      <dgm:prSet presAssocID="{A06BF888-662E-4A15-8A1C-BFDEFD2565BF}" presName="horz1" presStyleCnt="0"/>
      <dgm:spPr/>
    </dgm:pt>
    <dgm:pt modelId="{CA9E017F-A1D8-6549-BED1-8B19B563EF86}" type="pres">
      <dgm:prSet presAssocID="{A06BF888-662E-4A15-8A1C-BFDEFD2565BF}" presName="tx1" presStyleLbl="revTx" presStyleIdx="5" presStyleCnt="10"/>
      <dgm:spPr/>
    </dgm:pt>
    <dgm:pt modelId="{21635022-59C5-0542-9346-2F9C8C4461FD}" type="pres">
      <dgm:prSet presAssocID="{A06BF888-662E-4A15-8A1C-BFDEFD2565BF}" presName="vert1" presStyleCnt="0"/>
      <dgm:spPr/>
    </dgm:pt>
    <dgm:pt modelId="{9764A84B-C0D1-9C48-8B2D-90AB8C8E3C3D}" type="pres">
      <dgm:prSet presAssocID="{04589EE0-F383-4E85-A0A7-4ACCD0D50C06}" presName="thickLine" presStyleLbl="alignNode1" presStyleIdx="6" presStyleCnt="10"/>
      <dgm:spPr/>
    </dgm:pt>
    <dgm:pt modelId="{8E156B88-7CCF-7C4C-922C-5CC0D2FE8E18}" type="pres">
      <dgm:prSet presAssocID="{04589EE0-F383-4E85-A0A7-4ACCD0D50C06}" presName="horz1" presStyleCnt="0"/>
      <dgm:spPr/>
    </dgm:pt>
    <dgm:pt modelId="{8C78E1C3-3D9A-7A48-B816-56DB74609C1A}" type="pres">
      <dgm:prSet presAssocID="{04589EE0-F383-4E85-A0A7-4ACCD0D50C06}" presName="tx1" presStyleLbl="revTx" presStyleIdx="6" presStyleCnt="10"/>
      <dgm:spPr/>
    </dgm:pt>
    <dgm:pt modelId="{77199BED-DFEB-0840-8691-49FBE6F73C02}" type="pres">
      <dgm:prSet presAssocID="{04589EE0-F383-4E85-A0A7-4ACCD0D50C06}" presName="vert1" presStyleCnt="0"/>
      <dgm:spPr/>
    </dgm:pt>
    <dgm:pt modelId="{80168916-03AA-F340-A5B6-2EEEE11AFBE2}" type="pres">
      <dgm:prSet presAssocID="{3A9B1FA3-785C-4FA4-99E8-9C131C6DF66E}" presName="thickLine" presStyleLbl="alignNode1" presStyleIdx="7" presStyleCnt="10"/>
      <dgm:spPr/>
    </dgm:pt>
    <dgm:pt modelId="{5D1D252A-551B-B24B-A54F-F2F8FF3E3E9B}" type="pres">
      <dgm:prSet presAssocID="{3A9B1FA3-785C-4FA4-99E8-9C131C6DF66E}" presName="horz1" presStyleCnt="0"/>
      <dgm:spPr/>
    </dgm:pt>
    <dgm:pt modelId="{8F6CED91-9016-3041-8521-EF5E2C9F7E88}" type="pres">
      <dgm:prSet presAssocID="{3A9B1FA3-785C-4FA4-99E8-9C131C6DF66E}" presName="tx1" presStyleLbl="revTx" presStyleIdx="7" presStyleCnt="10"/>
      <dgm:spPr/>
    </dgm:pt>
    <dgm:pt modelId="{2B0126B5-448A-2F4A-8EA4-4234EDE6BD31}" type="pres">
      <dgm:prSet presAssocID="{3A9B1FA3-785C-4FA4-99E8-9C131C6DF66E}" presName="vert1" presStyleCnt="0"/>
      <dgm:spPr/>
    </dgm:pt>
    <dgm:pt modelId="{C2DF16B3-8CEC-0C45-B5FE-770E40FEEF98}" type="pres">
      <dgm:prSet presAssocID="{0163F390-D0EE-4EF8-92FD-CA0C1CA584A6}" presName="thickLine" presStyleLbl="alignNode1" presStyleIdx="8" presStyleCnt="10"/>
      <dgm:spPr/>
    </dgm:pt>
    <dgm:pt modelId="{29020DBD-AB13-0C4E-B540-3D549ABBB0E5}" type="pres">
      <dgm:prSet presAssocID="{0163F390-D0EE-4EF8-92FD-CA0C1CA584A6}" presName="horz1" presStyleCnt="0"/>
      <dgm:spPr/>
    </dgm:pt>
    <dgm:pt modelId="{E82C4DFC-97FA-C246-B85E-7787BB5875C9}" type="pres">
      <dgm:prSet presAssocID="{0163F390-D0EE-4EF8-92FD-CA0C1CA584A6}" presName="tx1" presStyleLbl="revTx" presStyleIdx="8" presStyleCnt="10"/>
      <dgm:spPr/>
    </dgm:pt>
    <dgm:pt modelId="{0BC2A416-D25E-514D-B604-59D85A668E38}" type="pres">
      <dgm:prSet presAssocID="{0163F390-D0EE-4EF8-92FD-CA0C1CA584A6}" presName="vert1" presStyleCnt="0"/>
      <dgm:spPr/>
    </dgm:pt>
    <dgm:pt modelId="{74F7D6CE-A508-0448-9917-04D30187D444}" type="pres">
      <dgm:prSet presAssocID="{66E6DE44-2357-4B8C-97CC-A0584B5D3C15}" presName="thickLine" presStyleLbl="alignNode1" presStyleIdx="9" presStyleCnt="10"/>
      <dgm:spPr/>
    </dgm:pt>
    <dgm:pt modelId="{BAF639F7-AD32-BD41-898D-C6DACB697C94}" type="pres">
      <dgm:prSet presAssocID="{66E6DE44-2357-4B8C-97CC-A0584B5D3C15}" presName="horz1" presStyleCnt="0"/>
      <dgm:spPr/>
    </dgm:pt>
    <dgm:pt modelId="{156B00FF-9183-3749-B452-4BCE782B24B1}" type="pres">
      <dgm:prSet presAssocID="{66E6DE44-2357-4B8C-97CC-A0584B5D3C15}" presName="tx1" presStyleLbl="revTx" presStyleIdx="9" presStyleCnt="10"/>
      <dgm:spPr/>
    </dgm:pt>
    <dgm:pt modelId="{DE11C799-17D9-B344-9FED-CDD2C4A54B75}" type="pres">
      <dgm:prSet presAssocID="{66E6DE44-2357-4B8C-97CC-A0584B5D3C15}" presName="vert1" presStyleCnt="0"/>
      <dgm:spPr/>
    </dgm:pt>
  </dgm:ptLst>
  <dgm:cxnLst>
    <dgm:cxn modelId="{6F904709-90CA-854B-8BF2-50C0324E23AE}" type="presOf" srcId="{AFEEAABC-FB43-42DA-9DA1-3C13D674E603}" destId="{C800D759-B7CE-904C-A78A-EA9606774C59}" srcOrd="0" destOrd="0" presId="urn:microsoft.com/office/officeart/2008/layout/LinedList"/>
    <dgm:cxn modelId="{65FE1322-F11D-4CC8-9BEA-EDA37FB34E12}" srcId="{E4342CD4-5EAE-45F3-83C0-4768DC0E4ABB}" destId="{3A9B1FA3-785C-4FA4-99E8-9C131C6DF66E}" srcOrd="7" destOrd="0" parTransId="{448EC2DC-CE15-4BAF-939F-88F2D3F2ECE9}" sibTransId="{6C081A37-D4C0-447F-AFBC-F99852778286}"/>
    <dgm:cxn modelId="{5CF17F2A-33A3-48BF-959E-377B3E5EDCF5}" srcId="{E4342CD4-5EAE-45F3-83C0-4768DC0E4ABB}" destId="{138A0FE6-6EF7-46AE-A2A3-57B501A6EEED}" srcOrd="4" destOrd="0" parTransId="{93C7B888-E256-4CB1-91A1-DC656F490E90}" sibTransId="{EE01398C-B665-4E98-AF58-E23EE02EAD89}"/>
    <dgm:cxn modelId="{32B50B33-EA89-F841-9EAC-9AB50A74D4D0}" type="presOf" srcId="{A06BF888-662E-4A15-8A1C-BFDEFD2565BF}" destId="{CA9E017F-A1D8-6549-BED1-8B19B563EF86}" srcOrd="0" destOrd="0" presId="urn:microsoft.com/office/officeart/2008/layout/LinedList"/>
    <dgm:cxn modelId="{B809163F-1B0E-DC4F-9B05-FF15FC34C46D}" type="presOf" srcId="{0163F390-D0EE-4EF8-92FD-CA0C1CA584A6}" destId="{E82C4DFC-97FA-C246-B85E-7787BB5875C9}" srcOrd="0" destOrd="0" presId="urn:microsoft.com/office/officeart/2008/layout/LinedList"/>
    <dgm:cxn modelId="{1F3F355E-C537-4745-915A-4DF465BE859A}" type="presOf" srcId="{3A9B1FA3-785C-4FA4-99E8-9C131C6DF66E}" destId="{8F6CED91-9016-3041-8521-EF5E2C9F7E88}" srcOrd="0" destOrd="0" presId="urn:microsoft.com/office/officeart/2008/layout/LinedList"/>
    <dgm:cxn modelId="{7554E868-3167-3C43-904F-0AA83F74BE55}" type="presOf" srcId="{66E6DE44-2357-4B8C-97CC-A0584B5D3C15}" destId="{156B00FF-9183-3749-B452-4BCE782B24B1}" srcOrd="0" destOrd="0" presId="urn:microsoft.com/office/officeart/2008/layout/LinedList"/>
    <dgm:cxn modelId="{1358436E-4A98-4452-BE6B-0655E652F195}" srcId="{E4342CD4-5EAE-45F3-83C0-4768DC0E4ABB}" destId="{21C45B9A-C2F2-4F08-A8D5-34B478810066}" srcOrd="3" destOrd="0" parTransId="{034E7E9E-4482-47CB-B9D8-CA58421D03BB}" sibTransId="{91A516EB-AD6C-4F9E-BC0D-80E4F31ECACE}"/>
    <dgm:cxn modelId="{033DA474-AE1F-4171-BD19-9199BF620334}" srcId="{E4342CD4-5EAE-45F3-83C0-4768DC0E4ABB}" destId="{AFEEAABC-FB43-42DA-9DA1-3C13D674E603}" srcOrd="2" destOrd="0" parTransId="{EEAB7B50-83BA-4A6B-82C3-19CDA13F1B75}" sibTransId="{AFC6D2A5-1FFA-4DF1-98D8-D41A1172DD95}"/>
    <dgm:cxn modelId="{9AF9877F-FF51-B742-961C-DE0CC411F73A}" type="presOf" srcId="{E4342CD4-5EAE-45F3-83C0-4768DC0E4ABB}" destId="{73A00BDB-EECC-CC4D-841D-5C686E873909}" srcOrd="0" destOrd="0" presId="urn:microsoft.com/office/officeart/2008/layout/LinedList"/>
    <dgm:cxn modelId="{EB4FBC83-3C37-4C29-9B34-81BC487F54FC}" srcId="{E4342CD4-5EAE-45F3-83C0-4768DC0E4ABB}" destId="{66E6DE44-2357-4B8C-97CC-A0584B5D3C15}" srcOrd="9" destOrd="0" parTransId="{ECC7CDB9-5ACA-41E6-8711-31DDB8F61549}" sibTransId="{5D4A3012-CEE1-4844-A930-2D5827C9BF86}"/>
    <dgm:cxn modelId="{423D2693-CD22-4B16-A903-4F6E40517643}" srcId="{E4342CD4-5EAE-45F3-83C0-4768DC0E4ABB}" destId="{609D918B-87CD-417A-B481-813CBE77B980}" srcOrd="1" destOrd="0" parTransId="{0381507E-B98C-4A6A-9559-B74078A5A51F}" sibTransId="{884CA001-5253-4AEE-B7A9-DAF41B69857E}"/>
    <dgm:cxn modelId="{20B8F39F-B273-FC49-822D-8F965A9B4570}" type="presOf" srcId="{138A0FE6-6EF7-46AE-A2A3-57B501A6EEED}" destId="{106EEAD6-7E6C-B843-A507-7551114117AF}" srcOrd="0" destOrd="0" presId="urn:microsoft.com/office/officeart/2008/layout/LinedList"/>
    <dgm:cxn modelId="{964660A6-BC9D-8749-B659-981BAC98D2B0}" type="presOf" srcId="{04589EE0-F383-4E85-A0A7-4ACCD0D50C06}" destId="{8C78E1C3-3D9A-7A48-B816-56DB74609C1A}" srcOrd="0" destOrd="0" presId="urn:microsoft.com/office/officeart/2008/layout/LinedList"/>
    <dgm:cxn modelId="{3B1D0BA7-48F4-5546-B571-6C95B230AF06}" type="presOf" srcId="{21C45B9A-C2F2-4F08-A8D5-34B478810066}" destId="{C2ECA80B-E1E5-1749-9BD7-7106A408E597}" srcOrd="0" destOrd="0" presId="urn:microsoft.com/office/officeart/2008/layout/LinedList"/>
    <dgm:cxn modelId="{53AE83B0-6E63-4D26-983A-9F9C65CB45AA}" srcId="{E4342CD4-5EAE-45F3-83C0-4768DC0E4ABB}" destId="{A06BF888-662E-4A15-8A1C-BFDEFD2565BF}" srcOrd="5" destOrd="0" parTransId="{7785D885-2965-49DD-8943-982CEE66FBAB}" sibTransId="{34CFC4E3-BE8B-4030-AE90-0E579C81D6F4}"/>
    <dgm:cxn modelId="{F3FDB1B2-9D56-4F6C-A092-FF3A31AD39CA}" srcId="{E4342CD4-5EAE-45F3-83C0-4768DC0E4ABB}" destId="{0163F390-D0EE-4EF8-92FD-CA0C1CA584A6}" srcOrd="8" destOrd="0" parTransId="{D2C5A5DD-3B19-4152-9C45-1D7F5605EAC5}" sibTransId="{F3F40D25-CECB-4EA1-A5FE-FDCC5B79F355}"/>
    <dgm:cxn modelId="{8980C8D9-9E10-6443-8DD6-EE7AFDF9C698}" type="presOf" srcId="{609D918B-87CD-417A-B481-813CBE77B980}" destId="{E6DD4C9F-71A4-AB41-AAF3-E2F2E158B8B0}" srcOrd="0" destOrd="0" presId="urn:microsoft.com/office/officeart/2008/layout/LinedList"/>
    <dgm:cxn modelId="{A85213ED-ECDC-D645-A718-91491CAB4C47}" type="presOf" srcId="{DC9021FA-192B-4BF9-9063-90B7B173C5D1}" destId="{C599FE17-FF23-0149-B05A-543290DFB5B4}" srcOrd="0" destOrd="0" presId="urn:microsoft.com/office/officeart/2008/layout/LinedList"/>
    <dgm:cxn modelId="{141F3BF0-1B9D-4156-A686-915FC3B06749}" srcId="{E4342CD4-5EAE-45F3-83C0-4768DC0E4ABB}" destId="{04589EE0-F383-4E85-A0A7-4ACCD0D50C06}" srcOrd="6" destOrd="0" parTransId="{CCF4AF7A-0EEE-4E4A-A462-CCB617756D67}" sibTransId="{AB7E87E4-27E0-4D5C-A4E6-E0EDA47D3661}"/>
    <dgm:cxn modelId="{C3EF6FF3-A17D-4262-B286-4490BFF70361}" srcId="{E4342CD4-5EAE-45F3-83C0-4768DC0E4ABB}" destId="{DC9021FA-192B-4BF9-9063-90B7B173C5D1}" srcOrd="0" destOrd="0" parTransId="{7F2166E6-0853-4314-9F98-ACC83ACD4B67}" sibTransId="{62488B21-1259-4F5D-A52C-C7D92EA24865}"/>
    <dgm:cxn modelId="{D5A9EE73-D4AD-0A49-A02A-A17BCB2EC13A}" type="presParOf" srcId="{73A00BDB-EECC-CC4D-841D-5C686E873909}" destId="{766B523B-E2DD-8143-9B8E-582DAC39B8C0}" srcOrd="0" destOrd="0" presId="urn:microsoft.com/office/officeart/2008/layout/LinedList"/>
    <dgm:cxn modelId="{5E7C0B27-142B-7048-8DE5-394DB97CA646}" type="presParOf" srcId="{73A00BDB-EECC-CC4D-841D-5C686E873909}" destId="{E1FC46C3-E384-BF47-A0D7-C7048A010FFF}" srcOrd="1" destOrd="0" presId="urn:microsoft.com/office/officeart/2008/layout/LinedList"/>
    <dgm:cxn modelId="{154C47BD-7D0D-844C-A1A4-263803DCAFD5}" type="presParOf" srcId="{E1FC46C3-E384-BF47-A0D7-C7048A010FFF}" destId="{C599FE17-FF23-0149-B05A-543290DFB5B4}" srcOrd="0" destOrd="0" presId="urn:microsoft.com/office/officeart/2008/layout/LinedList"/>
    <dgm:cxn modelId="{9A34AE17-E74C-A04C-81FF-C98350BF07E0}" type="presParOf" srcId="{E1FC46C3-E384-BF47-A0D7-C7048A010FFF}" destId="{AC9FF482-2CE5-924F-A1C1-066AFBB90B4B}" srcOrd="1" destOrd="0" presId="urn:microsoft.com/office/officeart/2008/layout/LinedList"/>
    <dgm:cxn modelId="{C9C7FA97-D2B2-EE44-81B0-537D5E74C813}" type="presParOf" srcId="{73A00BDB-EECC-CC4D-841D-5C686E873909}" destId="{A25A1B1E-4284-FD4C-A296-BACB3979476A}" srcOrd="2" destOrd="0" presId="urn:microsoft.com/office/officeart/2008/layout/LinedList"/>
    <dgm:cxn modelId="{59E4008B-7216-4A42-95C6-C263261474A8}" type="presParOf" srcId="{73A00BDB-EECC-CC4D-841D-5C686E873909}" destId="{C0A20629-0E0B-2C44-A7B7-336C772AED6D}" srcOrd="3" destOrd="0" presId="urn:microsoft.com/office/officeart/2008/layout/LinedList"/>
    <dgm:cxn modelId="{57CD5474-C095-5D44-B2E6-2D64ECEEA3F9}" type="presParOf" srcId="{C0A20629-0E0B-2C44-A7B7-336C772AED6D}" destId="{E6DD4C9F-71A4-AB41-AAF3-E2F2E158B8B0}" srcOrd="0" destOrd="0" presId="urn:microsoft.com/office/officeart/2008/layout/LinedList"/>
    <dgm:cxn modelId="{BCC4259B-C4A6-E040-8CA6-FD00946E218E}" type="presParOf" srcId="{C0A20629-0E0B-2C44-A7B7-336C772AED6D}" destId="{3181759A-5CF7-AB4A-8FFF-286FAA223703}" srcOrd="1" destOrd="0" presId="urn:microsoft.com/office/officeart/2008/layout/LinedList"/>
    <dgm:cxn modelId="{B14D7216-1E7C-9947-94EE-9D6FF6176A2F}" type="presParOf" srcId="{73A00BDB-EECC-CC4D-841D-5C686E873909}" destId="{22EEE647-C7FD-5646-AF7A-8E909D1F7E90}" srcOrd="4" destOrd="0" presId="urn:microsoft.com/office/officeart/2008/layout/LinedList"/>
    <dgm:cxn modelId="{FCA708EA-9C94-1D4E-9C79-F7878B3018BA}" type="presParOf" srcId="{73A00BDB-EECC-CC4D-841D-5C686E873909}" destId="{B55F4733-D690-A541-ADF6-ABD9B2D0D35D}" srcOrd="5" destOrd="0" presId="urn:microsoft.com/office/officeart/2008/layout/LinedList"/>
    <dgm:cxn modelId="{C5D0128A-58D3-4844-BBE0-92C3BEFC33F9}" type="presParOf" srcId="{B55F4733-D690-A541-ADF6-ABD9B2D0D35D}" destId="{C800D759-B7CE-904C-A78A-EA9606774C59}" srcOrd="0" destOrd="0" presId="urn:microsoft.com/office/officeart/2008/layout/LinedList"/>
    <dgm:cxn modelId="{D02EFC77-9571-2046-BF21-25D3249FBB9B}" type="presParOf" srcId="{B55F4733-D690-A541-ADF6-ABD9B2D0D35D}" destId="{00028313-131B-CC47-96AA-5EA2A120CD73}" srcOrd="1" destOrd="0" presId="urn:microsoft.com/office/officeart/2008/layout/LinedList"/>
    <dgm:cxn modelId="{1E4D30B8-9E6A-8843-8582-9813CD72934B}" type="presParOf" srcId="{73A00BDB-EECC-CC4D-841D-5C686E873909}" destId="{7AE2DBBB-626C-5F4A-830A-DCAFE834BBF4}" srcOrd="6" destOrd="0" presId="urn:microsoft.com/office/officeart/2008/layout/LinedList"/>
    <dgm:cxn modelId="{399487F6-4AB1-1341-985A-C93B6799A911}" type="presParOf" srcId="{73A00BDB-EECC-CC4D-841D-5C686E873909}" destId="{01CFF99D-6098-BD40-9339-470F17FCC1D7}" srcOrd="7" destOrd="0" presId="urn:microsoft.com/office/officeart/2008/layout/LinedList"/>
    <dgm:cxn modelId="{38ACFA4A-6B82-6146-91D4-62AD889FE416}" type="presParOf" srcId="{01CFF99D-6098-BD40-9339-470F17FCC1D7}" destId="{C2ECA80B-E1E5-1749-9BD7-7106A408E597}" srcOrd="0" destOrd="0" presId="urn:microsoft.com/office/officeart/2008/layout/LinedList"/>
    <dgm:cxn modelId="{46F2FE44-7F0F-5A42-8D09-3519095E2580}" type="presParOf" srcId="{01CFF99D-6098-BD40-9339-470F17FCC1D7}" destId="{4D05EBAC-B84B-F547-99F8-0AFBD36C962F}" srcOrd="1" destOrd="0" presId="urn:microsoft.com/office/officeart/2008/layout/LinedList"/>
    <dgm:cxn modelId="{784DCCC0-F8F7-514C-819E-80DD93AC5D59}" type="presParOf" srcId="{73A00BDB-EECC-CC4D-841D-5C686E873909}" destId="{78F63334-133C-F44E-8B1B-F5E5DE9C4D26}" srcOrd="8" destOrd="0" presId="urn:microsoft.com/office/officeart/2008/layout/LinedList"/>
    <dgm:cxn modelId="{852FFD5F-BBA8-6443-8991-7A34652802F5}" type="presParOf" srcId="{73A00BDB-EECC-CC4D-841D-5C686E873909}" destId="{B7C02DF0-6A5F-C344-8385-3957650C2EF3}" srcOrd="9" destOrd="0" presId="urn:microsoft.com/office/officeart/2008/layout/LinedList"/>
    <dgm:cxn modelId="{A05439AD-7FEC-0A46-89A5-FF76B576658F}" type="presParOf" srcId="{B7C02DF0-6A5F-C344-8385-3957650C2EF3}" destId="{106EEAD6-7E6C-B843-A507-7551114117AF}" srcOrd="0" destOrd="0" presId="urn:microsoft.com/office/officeart/2008/layout/LinedList"/>
    <dgm:cxn modelId="{FD89BC70-F5C8-264B-A181-14C7D30B9168}" type="presParOf" srcId="{B7C02DF0-6A5F-C344-8385-3957650C2EF3}" destId="{C71F4AD4-7F9F-1E42-9923-4DC317F33758}" srcOrd="1" destOrd="0" presId="urn:microsoft.com/office/officeart/2008/layout/LinedList"/>
    <dgm:cxn modelId="{CBE10B48-4577-154B-8660-6B9B1F5F0E48}" type="presParOf" srcId="{73A00BDB-EECC-CC4D-841D-5C686E873909}" destId="{687B69E7-D139-E24C-99E1-2BE282905B4D}" srcOrd="10" destOrd="0" presId="urn:microsoft.com/office/officeart/2008/layout/LinedList"/>
    <dgm:cxn modelId="{8C89C6B5-4A8B-4F45-9039-427BAF972F43}" type="presParOf" srcId="{73A00BDB-EECC-CC4D-841D-5C686E873909}" destId="{558F64A3-4103-AC42-9D22-7969F2B464A4}" srcOrd="11" destOrd="0" presId="urn:microsoft.com/office/officeart/2008/layout/LinedList"/>
    <dgm:cxn modelId="{6CF75469-9560-EE47-AC43-95C6BBA8FB7F}" type="presParOf" srcId="{558F64A3-4103-AC42-9D22-7969F2B464A4}" destId="{CA9E017F-A1D8-6549-BED1-8B19B563EF86}" srcOrd="0" destOrd="0" presId="urn:microsoft.com/office/officeart/2008/layout/LinedList"/>
    <dgm:cxn modelId="{FCFA78FB-3BD3-1047-BE70-202F29976980}" type="presParOf" srcId="{558F64A3-4103-AC42-9D22-7969F2B464A4}" destId="{21635022-59C5-0542-9346-2F9C8C4461FD}" srcOrd="1" destOrd="0" presId="urn:microsoft.com/office/officeart/2008/layout/LinedList"/>
    <dgm:cxn modelId="{60D82182-18C7-304F-99AD-302F60D77880}" type="presParOf" srcId="{73A00BDB-EECC-CC4D-841D-5C686E873909}" destId="{9764A84B-C0D1-9C48-8B2D-90AB8C8E3C3D}" srcOrd="12" destOrd="0" presId="urn:microsoft.com/office/officeart/2008/layout/LinedList"/>
    <dgm:cxn modelId="{7A69E654-AD33-6548-9FB0-A3B1497871C2}" type="presParOf" srcId="{73A00BDB-EECC-CC4D-841D-5C686E873909}" destId="{8E156B88-7CCF-7C4C-922C-5CC0D2FE8E18}" srcOrd="13" destOrd="0" presId="urn:microsoft.com/office/officeart/2008/layout/LinedList"/>
    <dgm:cxn modelId="{5859050F-F867-9C47-8085-176680A96F34}" type="presParOf" srcId="{8E156B88-7CCF-7C4C-922C-5CC0D2FE8E18}" destId="{8C78E1C3-3D9A-7A48-B816-56DB74609C1A}" srcOrd="0" destOrd="0" presId="urn:microsoft.com/office/officeart/2008/layout/LinedList"/>
    <dgm:cxn modelId="{FDAC2232-5333-DD4F-A496-4C503D8341AE}" type="presParOf" srcId="{8E156B88-7CCF-7C4C-922C-5CC0D2FE8E18}" destId="{77199BED-DFEB-0840-8691-49FBE6F73C02}" srcOrd="1" destOrd="0" presId="urn:microsoft.com/office/officeart/2008/layout/LinedList"/>
    <dgm:cxn modelId="{7FB88316-1622-7C4E-8244-2DD60D70ABB9}" type="presParOf" srcId="{73A00BDB-EECC-CC4D-841D-5C686E873909}" destId="{80168916-03AA-F340-A5B6-2EEEE11AFBE2}" srcOrd="14" destOrd="0" presId="urn:microsoft.com/office/officeart/2008/layout/LinedList"/>
    <dgm:cxn modelId="{CFC68A3C-B8C7-C940-BDFA-8C7067F0B957}" type="presParOf" srcId="{73A00BDB-EECC-CC4D-841D-5C686E873909}" destId="{5D1D252A-551B-B24B-A54F-F2F8FF3E3E9B}" srcOrd="15" destOrd="0" presId="urn:microsoft.com/office/officeart/2008/layout/LinedList"/>
    <dgm:cxn modelId="{9C4D71C3-5489-EE48-AE0E-043827FB5AA8}" type="presParOf" srcId="{5D1D252A-551B-B24B-A54F-F2F8FF3E3E9B}" destId="{8F6CED91-9016-3041-8521-EF5E2C9F7E88}" srcOrd="0" destOrd="0" presId="urn:microsoft.com/office/officeart/2008/layout/LinedList"/>
    <dgm:cxn modelId="{94DF6CAB-EAFD-2C43-B9E0-AF601B80AD2F}" type="presParOf" srcId="{5D1D252A-551B-B24B-A54F-F2F8FF3E3E9B}" destId="{2B0126B5-448A-2F4A-8EA4-4234EDE6BD31}" srcOrd="1" destOrd="0" presId="urn:microsoft.com/office/officeart/2008/layout/LinedList"/>
    <dgm:cxn modelId="{B9A8B3ED-7778-ED40-83CA-247EEA6786C7}" type="presParOf" srcId="{73A00BDB-EECC-CC4D-841D-5C686E873909}" destId="{C2DF16B3-8CEC-0C45-B5FE-770E40FEEF98}" srcOrd="16" destOrd="0" presId="urn:microsoft.com/office/officeart/2008/layout/LinedList"/>
    <dgm:cxn modelId="{A310B77D-D297-4B4C-B574-6FDAA8753CDE}" type="presParOf" srcId="{73A00BDB-EECC-CC4D-841D-5C686E873909}" destId="{29020DBD-AB13-0C4E-B540-3D549ABBB0E5}" srcOrd="17" destOrd="0" presId="urn:microsoft.com/office/officeart/2008/layout/LinedList"/>
    <dgm:cxn modelId="{B33ABD2D-6714-6446-AD8C-C5AD824B0DDB}" type="presParOf" srcId="{29020DBD-AB13-0C4E-B540-3D549ABBB0E5}" destId="{E82C4DFC-97FA-C246-B85E-7787BB5875C9}" srcOrd="0" destOrd="0" presId="urn:microsoft.com/office/officeart/2008/layout/LinedList"/>
    <dgm:cxn modelId="{68CE83F6-3FB7-4645-8479-764A9E96AD64}" type="presParOf" srcId="{29020DBD-AB13-0C4E-B540-3D549ABBB0E5}" destId="{0BC2A416-D25E-514D-B604-59D85A668E38}" srcOrd="1" destOrd="0" presId="urn:microsoft.com/office/officeart/2008/layout/LinedList"/>
    <dgm:cxn modelId="{13CB371C-D9EE-AC49-ABE0-AB76CC879180}" type="presParOf" srcId="{73A00BDB-EECC-CC4D-841D-5C686E873909}" destId="{74F7D6CE-A508-0448-9917-04D30187D444}" srcOrd="18" destOrd="0" presId="urn:microsoft.com/office/officeart/2008/layout/LinedList"/>
    <dgm:cxn modelId="{C967B032-1547-5D44-AFC3-E701F0CFF629}" type="presParOf" srcId="{73A00BDB-EECC-CC4D-841D-5C686E873909}" destId="{BAF639F7-AD32-BD41-898D-C6DACB697C94}" srcOrd="19" destOrd="0" presId="urn:microsoft.com/office/officeart/2008/layout/LinedList"/>
    <dgm:cxn modelId="{2BB8EA46-8D5D-744E-85D0-273EEE43E829}" type="presParOf" srcId="{BAF639F7-AD32-BD41-898D-C6DACB697C94}" destId="{156B00FF-9183-3749-B452-4BCE782B24B1}" srcOrd="0" destOrd="0" presId="urn:microsoft.com/office/officeart/2008/layout/LinedList"/>
    <dgm:cxn modelId="{FEC7B1D7-7378-BC45-A4F1-EC2D78C6BE7F}" type="presParOf" srcId="{BAF639F7-AD32-BD41-898D-C6DACB697C94}" destId="{DE11C799-17D9-B344-9FED-CDD2C4A54B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3655-0B37-4DF7-BBED-7671E6DA52B0}">
      <dsp:nvSpPr>
        <dsp:cNvPr id="0" name=""/>
        <dsp:cNvSpPr/>
      </dsp:nvSpPr>
      <dsp:spPr>
        <a:xfrm>
          <a:off x="0" y="43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1710F-EA97-4D12-845E-38B353774032}">
      <dsp:nvSpPr>
        <dsp:cNvPr id="0" name=""/>
        <dsp:cNvSpPr/>
      </dsp:nvSpPr>
      <dsp:spPr>
        <a:xfrm>
          <a:off x="181869" y="135711"/>
          <a:ext cx="330672" cy="330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ED45AE-F2F3-47A4-8D29-A22EB9C02F38}">
      <dsp:nvSpPr>
        <dsp:cNvPr id="0" name=""/>
        <dsp:cNvSpPr/>
      </dsp:nvSpPr>
      <dsp:spPr>
        <a:xfrm>
          <a:off x="694411" y="43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US" sz="1400" kern="1200" dirty="0"/>
            <a:t>Aspiring Data Analyst with over 11 years of experience in Human resources, Recruitment, Negotiations and Strategic Management and HRIS implementation. </a:t>
          </a:r>
        </a:p>
      </dsp:txBody>
      <dsp:txXfrm>
        <a:off x="694411" y="436"/>
        <a:ext cx="6522004" cy="601221"/>
      </dsp:txXfrm>
    </dsp:sp>
    <dsp:sp modelId="{88753701-DCA8-4963-A957-21060A3F8942}">
      <dsp:nvSpPr>
        <dsp:cNvPr id="0" name=""/>
        <dsp:cNvSpPr/>
      </dsp:nvSpPr>
      <dsp:spPr>
        <a:xfrm>
          <a:off x="0" y="751964"/>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F5529F-7090-4868-9BCE-52C5BAD13300}">
      <dsp:nvSpPr>
        <dsp:cNvPr id="0" name=""/>
        <dsp:cNvSpPr/>
      </dsp:nvSpPr>
      <dsp:spPr>
        <a:xfrm>
          <a:off x="181869" y="887239"/>
          <a:ext cx="330672" cy="330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57846D-48EA-405E-92CD-A7BEFCDD6C94}">
      <dsp:nvSpPr>
        <dsp:cNvPr id="0" name=""/>
        <dsp:cNvSpPr/>
      </dsp:nvSpPr>
      <dsp:spPr>
        <a:xfrm>
          <a:off x="694411" y="751964"/>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B.A in Psychology – University of Missouri Science and Technology, Missouri, USA</a:t>
          </a:r>
          <a:endParaRPr lang="en-US" sz="1400" kern="1200"/>
        </a:p>
      </dsp:txBody>
      <dsp:txXfrm>
        <a:off x="694411" y="751964"/>
        <a:ext cx="6522004" cy="601221"/>
      </dsp:txXfrm>
    </dsp:sp>
    <dsp:sp modelId="{4AEBA476-7524-44A2-A7FC-1DB995A1F69A}">
      <dsp:nvSpPr>
        <dsp:cNvPr id="0" name=""/>
        <dsp:cNvSpPr/>
      </dsp:nvSpPr>
      <dsp:spPr>
        <a:xfrm>
          <a:off x="0" y="150349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45875-B6EC-45D0-B2FD-B062327F7DF3}">
      <dsp:nvSpPr>
        <dsp:cNvPr id="0" name=""/>
        <dsp:cNvSpPr/>
      </dsp:nvSpPr>
      <dsp:spPr>
        <a:xfrm>
          <a:off x="181869" y="1638766"/>
          <a:ext cx="330672" cy="330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C5CC3-9AC1-43BF-A292-5D467983ABF5}">
      <dsp:nvSpPr>
        <dsp:cNvPr id="0" name=""/>
        <dsp:cNvSpPr/>
      </dsp:nvSpPr>
      <dsp:spPr>
        <a:xfrm>
          <a:off x="694411" y="150349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Post graduate Diploma in Organisational Psychology – University of Waikato, Hamilton, NewZealand</a:t>
          </a:r>
          <a:endParaRPr lang="en-US" sz="1400" kern="1200"/>
        </a:p>
      </dsp:txBody>
      <dsp:txXfrm>
        <a:off x="694411" y="1503491"/>
        <a:ext cx="6522004" cy="601221"/>
      </dsp:txXfrm>
    </dsp:sp>
    <dsp:sp modelId="{3F524A8A-7A78-4687-ABF5-F7EE3F6ABA43}">
      <dsp:nvSpPr>
        <dsp:cNvPr id="0" name=""/>
        <dsp:cNvSpPr/>
      </dsp:nvSpPr>
      <dsp:spPr>
        <a:xfrm>
          <a:off x="0" y="2255019"/>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1ABFD-1142-4A42-BA81-B998A250134D}">
      <dsp:nvSpPr>
        <dsp:cNvPr id="0" name=""/>
        <dsp:cNvSpPr/>
      </dsp:nvSpPr>
      <dsp:spPr>
        <a:xfrm>
          <a:off x="181869" y="2390293"/>
          <a:ext cx="330672" cy="3306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747AC-D7A3-4FB0-A738-830C346837E9}">
      <dsp:nvSpPr>
        <dsp:cNvPr id="0" name=""/>
        <dsp:cNvSpPr/>
      </dsp:nvSpPr>
      <dsp:spPr>
        <a:xfrm>
          <a:off x="694411" y="2255019"/>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AIHR certification in People Analytics</a:t>
          </a:r>
          <a:endParaRPr lang="en-US" sz="1400" kern="1200"/>
        </a:p>
      </dsp:txBody>
      <dsp:txXfrm>
        <a:off x="694411" y="2255019"/>
        <a:ext cx="6522004" cy="601221"/>
      </dsp:txXfrm>
    </dsp:sp>
    <dsp:sp modelId="{A129906C-47DB-4E27-A20B-231C42CF5B94}">
      <dsp:nvSpPr>
        <dsp:cNvPr id="0" name=""/>
        <dsp:cNvSpPr/>
      </dsp:nvSpPr>
      <dsp:spPr>
        <a:xfrm>
          <a:off x="0" y="300654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2317F-0EFC-46D4-9BEA-FD3F5602D19B}">
      <dsp:nvSpPr>
        <dsp:cNvPr id="0" name=""/>
        <dsp:cNvSpPr/>
      </dsp:nvSpPr>
      <dsp:spPr>
        <a:xfrm>
          <a:off x="181869" y="3141821"/>
          <a:ext cx="330672" cy="3306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E59E8-0E2E-41FF-A6D9-04515DB5772A}">
      <dsp:nvSpPr>
        <dsp:cNvPr id="0" name=""/>
        <dsp:cNvSpPr/>
      </dsp:nvSpPr>
      <dsp:spPr>
        <a:xfrm>
          <a:off x="694411" y="300654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Data Analytics – Career Foundry ( Ongoing)</a:t>
          </a:r>
          <a:endParaRPr lang="en-US" sz="1400" kern="1200"/>
        </a:p>
      </dsp:txBody>
      <dsp:txXfrm>
        <a:off x="694411" y="3006546"/>
        <a:ext cx="6522004" cy="601221"/>
      </dsp:txXfrm>
    </dsp:sp>
    <dsp:sp modelId="{3674248B-D4AF-409D-B877-A6D6A0562757}">
      <dsp:nvSpPr>
        <dsp:cNvPr id="0" name=""/>
        <dsp:cNvSpPr/>
      </dsp:nvSpPr>
      <dsp:spPr>
        <a:xfrm>
          <a:off x="0" y="3758073"/>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46A03-5528-4394-962D-AA1B4C24CC98}">
      <dsp:nvSpPr>
        <dsp:cNvPr id="0" name=""/>
        <dsp:cNvSpPr/>
      </dsp:nvSpPr>
      <dsp:spPr>
        <a:xfrm>
          <a:off x="181869" y="3893348"/>
          <a:ext cx="330672" cy="3306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E6A28D-DFCC-445B-9FAB-C50B10C1678C}">
      <dsp:nvSpPr>
        <dsp:cNvPr id="0" name=""/>
        <dsp:cNvSpPr/>
      </dsp:nvSpPr>
      <dsp:spPr>
        <a:xfrm>
          <a:off x="694411" y="3758073"/>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LinkedIn – </a:t>
          </a:r>
          <a:r>
            <a:rPr lang="en-GB" sz="1400" kern="1200">
              <a:hlinkClick xmlns:r="http://schemas.openxmlformats.org/officeDocument/2006/relationships" r:id="rId13"/>
            </a:rPr>
            <a:t>https://www.linkedin.com/in/shanazsamsudeen/</a:t>
          </a:r>
          <a:endParaRPr lang="en-US" sz="1400" kern="1200"/>
        </a:p>
      </dsp:txBody>
      <dsp:txXfrm>
        <a:off x="694411" y="3758073"/>
        <a:ext cx="6522004" cy="601221"/>
      </dsp:txXfrm>
    </dsp:sp>
    <dsp:sp modelId="{71F280A4-2866-43C8-9BF6-DE4077DD1497}">
      <dsp:nvSpPr>
        <dsp:cNvPr id="0" name=""/>
        <dsp:cNvSpPr/>
      </dsp:nvSpPr>
      <dsp:spPr>
        <a:xfrm>
          <a:off x="0" y="450960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99D82-23AF-4EF4-9EAD-6EC31E4D21A2}">
      <dsp:nvSpPr>
        <dsp:cNvPr id="0" name=""/>
        <dsp:cNvSpPr/>
      </dsp:nvSpPr>
      <dsp:spPr>
        <a:xfrm>
          <a:off x="181869" y="4644876"/>
          <a:ext cx="330672" cy="330672"/>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55CA61-02FA-4260-9925-14D6E9607B47}">
      <dsp:nvSpPr>
        <dsp:cNvPr id="0" name=""/>
        <dsp:cNvSpPr/>
      </dsp:nvSpPr>
      <dsp:spPr>
        <a:xfrm>
          <a:off x="694411" y="450960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622300">
            <a:lnSpc>
              <a:spcPct val="90000"/>
            </a:lnSpc>
            <a:spcBef>
              <a:spcPct val="0"/>
            </a:spcBef>
            <a:spcAft>
              <a:spcPct val="35000"/>
            </a:spcAft>
            <a:buNone/>
          </a:pPr>
          <a:r>
            <a:rPr lang="en-GB" sz="1400" kern="1200"/>
            <a:t>Email – </a:t>
          </a:r>
          <a:r>
            <a:rPr lang="en-GB" sz="1400" kern="1200">
              <a:hlinkClick xmlns:r="http://schemas.openxmlformats.org/officeDocument/2006/relationships" r:id="rId16"/>
            </a:rPr>
            <a:t>shanazdeen91@gmail.com</a:t>
          </a:r>
          <a:endParaRPr lang="en-US" sz="1400" kern="1200"/>
        </a:p>
      </dsp:txBody>
      <dsp:txXfrm>
        <a:off x="694411" y="4509601"/>
        <a:ext cx="6522004" cy="601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C1047-50FD-C346-AC12-0E523ED7823E}">
      <dsp:nvSpPr>
        <dsp:cNvPr id="0" name=""/>
        <dsp:cNvSpPr/>
      </dsp:nvSpPr>
      <dsp:spPr>
        <a:xfrm>
          <a:off x="0" y="623"/>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F8B75-9030-3144-A3B7-BDF0ED2219B3}">
      <dsp:nvSpPr>
        <dsp:cNvPr id="0" name=""/>
        <dsp:cNvSpPr/>
      </dsp:nvSpPr>
      <dsp:spPr>
        <a:xfrm>
          <a:off x="0" y="623"/>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The analysis reveals:</a:t>
          </a:r>
          <a:endParaRPr lang="en-US" sz="2000" kern="1200"/>
        </a:p>
      </dsp:txBody>
      <dsp:txXfrm>
        <a:off x="0" y="623"/>
        <a:ext cx="10890928" cy="729872"/>
      </dsp:txXfrm>
    </dsp:sp>
    <dsp:sp modelId="{C46C3570-5543-1142-8B13-3B182C261CD7}">
      <dsp:nvSpPr>
        <dsp:cNvPr id="0" name=""/>
        <dsp:cNvSpPr/>
      </dsp:nvSpPr>
      <dsp:spPr>
        <a:xfrm>
          <a:off x="0" y="730496"/>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0D5DB-AC6E-6D41-9617-BCF0B7DB5BCE}">
      <dsp:nvSpPr>
        <dsp:cNvPr id="0" name=""/>
        <dsp:cNvSpPr/>
      </dsp:nvSpPr>
      <dsp:spPr>
        <a:xfrm>
          <a:off x="0" y="730496"/>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60-70% cocoa content has the highest average rating (3.27)</a:t>
          </a:r>
          <a:endParaRPr lang="en-US" sz="2000" kern="1200"/>
        </a:p>
      </dsp:txBody>
      <dsp:txXfrm>
        <a:off x="0" y="730496"/>
        <a:ext cx="10890928" cy="729872"/>
      </dsp:txXfrm>
    </dsp:sp>
    <dsp:sp modelId="{FE9E914E-E991-794A-8259-1149D8EBF273}">
      <dsp:nvSpPr>
        <dsp:cNvPr id="0" name=""/>
        <dsp:cNvSpPr/>
      </dsp:nvSpPr>
      <dsp:spPr>
        <a:xfrm>
          <a:off x="0" y="1460368"/>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7047A-BC50-BF44-AFE5-A2034C72014F}">
      <dsp:nvSpPr>
        <dsp:cNvPr id="0" name=""/>
        <dsp:cNvSpPr/>
      </dsp:nvSpPr>
      <dsp:spPr>
        <a:xfrm>
          <a:off x="0" y="1460368"/>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Very high cocoa content (90-100%) has the lowest average rating (2.27)</a:t>
          </a:r>
          <a:endParaRPr lang="en-US" sz="2000" kern="1200"/>
        </a:p>
      </dsp:txBody>
      <dsp:txXfrm>
        <a:off x="0" y="1460368"/>
        <a:ext cx="10890928" cy="729872"/>
      </dsp:txXfrm>
    </dsp:sp>
    <dsp:sp modelId="{FDA0E051-EDCB-F84B-AE2D-C0B05A99DCB4}">
      <dsp:nvSpPr>
        <dsp:cNvPr id="0" name=""/>
        <dsp:cNvSpPr/>
      </dsp:nvSpPr>
      <dsp:spPr>
        <a:xfrm>
          <a:off x="0" y="219024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C547D-1087-6F49-930B-C66BC855D632}">
      <dsp:nvSpPr>
        <dsp:cNvPr id="0" name=""/>
        <dsp:cNvSpPr/>
      </dsp:nvSpPr>
      <dsp:spPr>
        <a:xfrm>
          <a:off x="0" y="2190240"/>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Most chocolate bars fall in the 60-80% range</a:t>
          </a:r>
          <a:endParaRPr lang="en-US" sz="2000" kern="1200"/>
        </a:p>
      </dsp:txBody>
      <dsp:txXfrm>
        <a:off x="0" y="2190240"/>
        <a:ext cx="10890928" cy="729872"/>
      </dsp:txXfrm>
    </dsp:sp>
    <dsp:sp modelId="{B39DCC6C-523E-F24F-83E8-6B8C8A75EC67}">
      <dsp:nvSpPr>
        <dsp:cNvPr id="0" name=""/>
        <dsp:cNvSpPr/>
      </dsp:nvSpPr>
      <dsp:spPr>
        <a:xfrm>
          <a:off x="0" y="2920112"/>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9CEAC-D77D-A344-B7D4-71F2CCB99E35}">
      <dsp:nvSpPr>
        <dsp:cNvPr id="0" name=""/>
        <dsp:cNvSpPr/>
      </dsp:nvSpPr>
      <dsp:spPr>
        <a:xfrm>
          <a:off x="0" y="2920112"/>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Extreme cocoa percentages (both low and high) tend to receive lower ratings</a:t>
          </a:r>
          <a:endParaRPr lang="en-US" sz="2000" kern="1200"/>
        </a:p>
      </dsp:txBody>
      <dsp:txXfrm>
        <a:off x="0" y="2920112"/>
        <a:ext cx="10890928" cy="729872"/>
      </dsp:txXfrm>
    </dsp:sp>
    <dsp:sp modelId="{CC1ED90B-DB93-8245-955F-C28177AD5A40}">
      <dsp:nvSpPr>
        <dsp:cNvPr id="0" name=""/>
        <dsp:cNvSpPr/>
      </dsp:nvSpPr>
      <dsp:spPr>
        <a:xfrm>
          <a:off x="0" y="3649984"/>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F0499F-8273-EA4D-9CBE-427E694FCF21}">
      <dsp:nvSpPr>
        <dsp:cNvPr id="0" name=""/>
        <dsp:cNvSpPr/>
      </dsp:nvSpPr>
      <dsp:spPr>
        <a:xfrm>
          <a:off x="0" y="3649984"/>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The sweet spot appears to be in the 60-70% range, balancing cocoa intensity with overall taste</a:t>
          </a:r>
          <a:endParaRPr lang="en-US" sz="2000" kern="1200"/>
        </a:p>
      </dsp:txBody>
      <dsp:txXfrm>
        <a:off x="0" y="3649984"/>
        <a:ext cx="10890928" cy="729872"/>
      </dsp:txXfrm>
    </dsp:sp>
    <dsp:sp modelId="{90F569CC-44DE-404D-B97E-6C5BEBC2B7F2}">
      <dsp:nvSpPr>
        <dsp:cNvPr id="0" name=""/>
        <dsp:cNvSpPr/>
      </dsp:nvSpPr>
      <dsp:spPr>
        <a:xfrm>
          <a:off x="0" y="4379856"/>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4A544C-6744-F040-8BFC-B8A12DBD9318}">
      <dsp:nvSpPr>
        <dsp:cNvPr id="0" name=""/>
        <dsp:cNvSpPr/>
      </dsp:nvSpPr>
      <dsp:spPr>
        <a:xfrm>
          <a:off x="0" y="4379856"/>
          <a:ext cx="10890928" cy="72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0" i="0" kern="1200"/>
            <a:t>This suggests that higher cocoa content doesn't necessarily mean better chocolate, and there's an optimal range for consumer preference.</a:t>
          </a:r>
          <a:endParaRPr lang="en-US" sz="2000" kern="1200"/>
        </a:p>
      </dsp:txBody>
      <dsp:txXfrm>
        <a:off x="0" y="4379856"/>
        <a:ext cx="10890928" cy="729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B523B-E2DD-8143-9B8E-582DAC39B8C0}">
      <dsp:nvSpPr>
        <dsp:cNvPr id="0" name=""/>
        <dsp:cNvSpPr/>
      </dsp:nvSpPr>
      <dsp:spPr>
        <a:xfrm>
          <a:off x="0" y="642"/>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99FE17-FF23-0149-B05A-543290DFB5B4}">
      <dsp:nvSpPr>
        <dsp:cNvPr id="0" name=""/>
        <dsp:cNvSpPr/>
      </dsp:nvSpPr>
      <dsp:spPr>
        <a:xfrm>
          <a:off x="0" y="642"/>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Rating Distribution:</a:t>
          </a:r>
          <a:endParaRPr lang="en-US" sz="1800" kern="1200"/>
        </a:p>
      </dsp:txBody>
      <dsp:txXfrm>
        <a:off x="0" y="642"/>
        <a:ext cx="5288049" cy="526563"/>
      </dsp:txXfrm>
    </dsp:sp>
    <dsp:sp modelId="{A25A1B1E-4284-FD4C-A296-BACB3979476A}">
      <dsp:nvSpPr>
        <dsp:cNvPr id="0" name=""/>
        <dsp:cNvSpPr/>
      </dsp:nvSpPr>
      <dsp:spPr>
        <a:xfrm>
          <a:off x="0" y="527206"/>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4C9F-71A4-AB41-AAF3-E2F2E158B8B0}">
      <dsp:nvSpPr>
        <dsp:cNvPr id="0" name=""/>
        <dsp:cNvSpPr/>
      </dsp:nvSpPr>
      <dsp:spPr>
        <a:xfrm>
          <a:off x="0" y="527206"/>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Average rating: 3.19 out of 5</a:t>
          </a:r>
          <a:endParaRPr lang="en-US" sz="1800" kern="1200"/>
        </a:p>
      </dsp:txBody>
      <dsp:txXfrm>
        <a:off x="0" y="527206"/>
        <a:ext cx="5288049" cy="526563"/>
      </dsp:txXfrm>
    </dsp:sp>
    <dsp:sp modelId="{22EEE647-C7FD-5646-AF7A-8E909D1F7E90}">
      <dsp:nvSpPr>
        <dsp:cNvPr id="0" name=""/>
        <dsp:cNvSpPr/>
      </dsp:nvSpPr>
      <dsp:spPr>
        <a:xfrm>
          <a:off x="0" y="1053770"/>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0D759-B7CE-904C-A78A-EA9606774C59}">
      <dsp:nvSpPr>
        <dsp:cNvPr id="0" name=""/>
        <dsp:cNvSpPr/>
      </dsp:nvSpPr>
      <dsp:spPr>
        <a:xfrm>
          <a:off x="0" y="1053770"/>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Most bars fall between 2.9-3.5</a:t>
          </a:r>
          <a:endParaRPr lang="en-US" sz="1800" kern="1200"/>
        </a:p>
      </dsp:txBody>
      <dsp:txXfrm>
        <a:off x="0" y="1053770"/>
        <a:ext cx="5288049" cy="526563"/>
      </dsp:txXfrm>
    </dsp:sp>
    <dsp:sp modelId="{7AE2DBBB-626C-5F4A-830A-DCAFE834BBF4}">
      <dsp:nvSpPr>
        <dsp:cNvPr id="0" name=""/>
        <dsp:cNvSpPr/>
      </dsp:nvSpPr>
      <dsp:spPr>
        <a:xfrm>
          <a:off x="0" y="1580333"/>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CA80B-E1E5-1749-9BD7-7106A408E597}">
      <dsp:nvSpPr>
        <dsp:cNvPr id="0" name=""/>
        <dsp:cNvSpPr/>
      </dsp:nvSpPr>
      <dsp:spPr>
        <a:xfrm>
          <a:off x="0" y="1580333"/>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Regional Leaders:</a:t>
          </a:r>
          <a:endParaRPr lang="en-US" sz="1800" kern="1200"/>
        </a:p>
      </dsp:txBody>
      <dsp:txXfrm>
        <a:off x="0" y="1580333"/>
        <a:ext cx="5288049" cy="526563"/>
      </dsp:txXfrm>
    </dsp:sp>
    <dsp:sp modelId="{78F63334-133C-F44E-8B1B-F5E5DE9C4D26}">
      <dsp:nvSpPr>
        <dsp:cNvPr id="0" name=""/>
        <dsp:cNvSpPr/>
      </dsp:nvSpPr>
      <dsp:spPr>
        <a:xfrm>
          <a:off x="0" y="2106897"/>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EEAD6-7E6C-B843-A507-7551114117AF}">
      <dsp:nvSpPr>
        <dsp:cNvPr id="0" name=""/>
        <dsp:cNvSpPr/>
      </dsp:nvSpPr>
      <dsp:spPr>
        <a:xfrm>
          <a:off x="0" y="2106897"/>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Venezuela: 214 bars (3.25 avg rating)</a:t>
          </a:r>
          <a:endParaRPr lang="en-US" sz="1800" kern="1200"/>
        </a:p>
      </dsp:txBody>
      <dsp:txXfrm>
        <a:off x="0" y="2106897"/>
        <a:ext cx="5288049" cy="526563"/>
      </dsp:txXfrm>
    </dsp:sp>
    <dsp:sp modelId="{687B69E7-D139-E24C-99E1-2BE282905B4D}">
      <dsp:nvSpPr>
        <dsp:cNvPr id="0" name=""/>
        <dsp:cNvSpPr/>
      </dsp:nvSpPr>
      <dsp:spPr>
        <a:xfrm>
          <a:off x="0" y="2633460"/>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E017F-A1D8-6549-BED1-8B19B563EF86}">
      <dsp:nvSpPr>
        <dsp:cNvPr id="0" name=""/>
        <dsp:cNvSpPr/>
      </dsp:nvSpPr>
      <dsp:spPr>
        <a:xfrm>
          <a:off x="0" y="2633461"/>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Ecuador: 193 bars (3.20 avg rating)</a:t>
          </a:r>
          <a:endParaRPr lang="en-US" sz="1800" kern="1200"/>
        </a:p>
      </dsp:txBody>
      <dsp:txXfrm>
        <a:off x="0" y="2633461"/>
        <a:ext cx="5288049" cy="526563"/>
      </dsp:txXfrm>
    </dsp:sp>
    <dsp:sp modelId="{9764A84B-C0D1-9C48-8B2D-90AB8C8E3C3D}">
      <dsp:nvSpPr>
        <dsp:cNvPr id="0" name=""/>
        <dsp:cNvSpPr/>
      </dsp:nvSpPr>
      <dsp:spPr>
        <a:xfrm>
          <a:off x="0" y="3160024"/>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8E1C3-3D9A-7A48-B816-56DB74609C1A}">
      <dsp:nvSpPr>
        <dsp:cNvPr id="0" name=""/>
        <dsp:cNvSpPr/>
      </dsp:nvSpPr>
      <dsp:spPr>
        <a:xfrm>
          <a:off x="0" y="3160024"/>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Madagascar: Highest rated (3.27 avg)</a:t>
          </a:r>
          <a:endParaRPr lang="en-US" sz="1800" kern="1200"/>
        </a:p>
      </dsp:txBody>
      <dsp:txXfrm>
        <a:off x="0" y="3160024"/>
        <a:ext cx="5288049" cy="526563"/>
      </dsp:txXfrm>
    </dsp:sp>
    <dsp:sp modelId="{80168916-03AA-F340-A5B6-2EEEE11AFBE2}">
      <dsp:nvSpPr>
        <dsp:cNvPr id="0" name=""/>
        <dsp:cNvSpPr/>
      </dsp:nvSpPr>
      <dsp:spPr>
        <a:xfrm>
          <a:off x="0" y="3686588"/>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6CED91-9016-3041-8521-EF5E2C9F7E88}">
      <dsp:nvSpPr>
        <dsp:cNvPr id="0" name=""/>
        <dsp:cNvSpPr/>
      </dsp:nvSpPr>
      <dsp:spPr>
        <a:xfrm>
          <a:off x="0" y="3686588"/>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Cocoa Content Impact:</a:t>
          </a:r>
          <a:endParaRPr lang="en-US" sz="1800" kern="1200"/>
        </a:p>
      </dsp:txBody>
      <dsp:txXfrm>
        <a:off x="0" y="3686588"/>
        <a:ext cx="5288049" cy="526563"/>
      </dsp:txXfrm>
    </dsp:sp>
    <dsp:sp modelId="{C2DF16B3-8CEC-0C45-B5FE-770E40FEEF98}">
      <dsp:nvSpPr>
        <dsp:cNvPr id="0" name=""/>
        <dsp:cNvSpPr/>
      </dsp:nvSpPr>
      <dsp:spPr>
        <a:xfrm>
          <a:off x="0" y="4213151"/>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4DFC-97FA-C246-B85E-7787BB5875C9}">
      <dsp:nvSpPr>
        <dsp:cNvPr id="0" name=""/>
        <dsp:cNvSpPr/>
      </dsp:nvSpPr>
      <dsp:spPr>
        <a:xfrm>
          <a:off x="0" y="4213151"/>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Optimal range: 70-75%</a:t>
          </a:r>
          <a:endParaRPr lang="en-US" sz="1800" kern="1200"/>
        </a:p>
      </dsp:txBody>
      <dsp:txXfrm>
        <a:off x="0" y="4213151"/>
        <a:ext cx="5288049" cy="526563"/>
      </dsp:txXfrm>
    </dsp:sp>
    <dsp:sp modelId="{74F7D6CE-A508-0448-9917-04D30187D444}">
      <dsp:nvSpPr>
        <dsp:cNvPr id="0" name=""/>
        <dsp:cNvSpPr/>
      </dsp:nvSpPr>
      <dsp:spPr>
        <a:xfrm>
          <a:off x="0" y="4739715"/>
          <a:ext cx="52880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B00FF-9183-3749-B452-4BCE782B24B1}">
      <dsp:nvSpPr>
        <dsp:cNvPr id="0" name=""/>
        <dsp:cNvSpPr/>
      </dsp:nvSpPr>
      <dsp:spPr>
        <a:xfrm>
          <a:off x="0" y="4739715"/>
          <a:ext cx="5288049" cy="52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 Premium segment (80%+) shows growth potential</a:t>
          </a:r>
          <a:endParaRPr lang="en-US" sz="1800" kern="1200"/>
        </a:p>
      </dsp:txBody>
      <dsp:txXfrm>
        <a:off x="0" y="4739715"/>
        <a:ext cx="5288049" cy="5265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44570-E03E-0348-8BCD-BFDBA02B344A}" type="datetimeFigureOut">
              <a:rPr lang="en-LK" smtClean="0"/>
              <a:t>2025-04-17</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50F50-2E12-FA47-A32A-623DC9B6FC26}" type="slidenum">
              <a:rPr lang="en-LK" smtClean="0"/>
              <a:t>‹#›</a:t>
            </a:fld>
            <a:endParaRPr lang="en-LK"/>
          </a:p>
        </p:txBody>
      </p:sp>
    </p:spTree>
    <p:extLst>
      <p:ext uri="{BB962C8B-B14F-4D97-AF65-F5344CB8AC3E}">
        <p14:creationId xmlns:p14="http://schemas.microsoft.com/office/powerpoint/2010/main" val="352583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3450F50-2E12-FA47-A32A-623DC9B6FC26}" type="slidenum">
              <a:rPr lang="en-LK" smtClean="0"/>
              <a:t>4</a:t>
            </a:fld>
            <a:endParaRPr lang="en-LK"/>
          </a:p>
        </p:txBody>
      </p:sp>
    </p:spTree>
    <p:extLst>
      <p:ext uri="{BB962C8B-B14F-4D97-AF65-F5344CB8AC3E}">
        <p14:creationId xmlns:p14="http://schemas.microsoft.com/office/powerpoint/2010/main" val="220929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4/17/25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1547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4/17/25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6024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4/17/25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370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4/17/25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3776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4/17/25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7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4/17/25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9643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4/17/25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3291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4/17/25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5238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4/17/25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7157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4/17/25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6629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4/17/25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0870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4/17/25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04723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public.tableau.com/app/profile/aysha.samsudeen/viz/Top10movietitle/Sheet1#1"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6.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yshaShanaz/Game-C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yshaShanaz/Instacart-basket-Analysis---Python" TargetMode="External"/><Relationship Id="rId5" Type="http://schemas.openxmlformats.org/officeDocument/2006/relationships/hyperlink" Target="https://github.com/AyshaShanaz/SQL-Rockbuster-Video-Rental" TargetMode="External"/><Relationship Id="rId4" Type="http://schemas.openxmlformats.org/officeDocument/2006/relationships/hyperlink" Target="https://public.tableau.com/app/profile/aysha.samsudeen/viz/Exercise2_9-StorytellingandDataVisualisations/Story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Jigsaw puzzles in plastic figures">
            <a:extLst>
              <a:ext uri="{FF2B5EF4-FFF2-40B4-BE49-F238E27FC236}">
                <a16:creationId xmlns:a16="http://schemas.microsoft.com/office/drawing/2014/main" id="{98E928CD-1625-1CE4-BFEE-4827B6877553}"/>
              </a:ext>
            </a:extLst>
          </p:cNvPr>
          <p:cNvPicPr>
            <a:picLocks noChangeAspect="1"/>
          </p:cNvPicPr>
          <p:nvPr/>
        </p:nvPicPr>
        <p:blipFill>
          <a:blip r:embed="rId2"/>
          <a:srcRect t="5051" b="1372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9D0F3A3-70AF-C748-ECC5-04E775A77997}"/>
              </a:ext>
            </a:extLst>
          </p:cNvPr>
          <p:cNvSpPr>
            <a:spLocks noGrp="1"/>
          </p:cNvSpPr>
          <p:nvPr>
            <p:ph type="ctrTitle"/>
          </p:nvPr>
        </p:nvSpPr>
        <p:spPr>
          <a:xfrm>
            <a:off x="7769722" y="2090057"/>
            <a:ext cx="3884568" cy="2210573"/>
          </a:xfrm>
        </p:spPr>
        <p:txBody>
          <a:bodyPr anchor="t">
            <a:normAutofit fontScale="90000"/>
          </a:bodyPr>
          <a:lstStyle/>
          <a:p>
            <a:pPr algn="ctr"/>
            <a:r>
              <a:rPr lang="en-LK" sz="4800" dirty="0"/>
              <a:t>Data Analytics </a:t>
            </a:r>
            <a:br>
              <a:rPr lang="en-LK" sz="4800" dirty="0"/>
            </a:br>
            <a:r>
              <a:rPr lang="en-LK" sz="4800" dirty="0"/>
              <a:t>Portfolio </a:t>
            </a:r>
            <a:br>
              <a:rPr lang="en-LK" sz="4800" dirty="0"/>
            </a:br>
            <a:endParaRPr lang="en-LK" sz="4800" dirty="0"/>
          </a:p>
        </p:txBody>
      </p:sp>
      <p:sp>
        <p:nvSpPr>
          <p:cNvPr id="3" name="Subtitle 2">
            <a:extLst>
              <a:ext uri="{FF2B5EF4-FFF2-40B4-BE49-F238E27FC236}">
                <a16:creationId xmlns:a16="http://schemas.microsoft.com/office/drawing/2014/main" id="{B9F7C0AC-1572-3F38-1EB5-32666AC60692}"/>
              </a:ext>
            </a:extLst>
          </p:cNvPr>
          <p:cNvSpPr>
            <a:spLocks noGrp="1"/>
          </p:cNvSpPr>
          <p:nvPr>
            <p:ph type="subTitle" idx="1"/>
          </p:nvPr>
        </p:nvSpPr>
        <p:spPr>
          <a:xfrm>
            <a:off x="7769722" y="4321621"/>
            <a:ext cx="3813048" cy="1002257"/>
          </a:xfrm>
        </p:spPr>
        <p:txBody>
          <a:bodyPr>
            <a:normAutofit lnSpcReduction="10000"/>
          </a:bodyPr>
          <a:lstStyle/>
          <a:p>
            <a:r>
              <a:rPr lang="en-LK" sz="2000" dirty="0"/>
              <a:t>Aysha Samsudeen</a:t>
            </a:r>
          </a:p>
          <a:p>
            <a:r>
              <a:rPr lang="en-LK" sz="2000" dirty="0"/>
              <a:t>March 2025 </a:t>
            </a:r>
          </a:p>
          <a:p>
            <a:endParaRPr lang="en-LK" sz="2000" dirty="0"/>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2565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0192-8C8F-BCA2-379D-4AD08D7FBACB}"/>
              </a:ext>
            </a:extLst>
          </p:cNvPr>
          <p:cNvSpPr>
            <a:spLocks noGrp="1"/>
          </p:cNvSpPr>
          <p:nvPr>
            <p:ph type="title"/>
          </p:nvPr>
        </p:nvSpPr>
        <p:spPr>
          <a:xfrm>
            <a:off x="640079" y="385763"/>
            <a:ext cx="10890929" cy="571500"/>
          </a:xfrm>
        </p:spPr>
        <p:txBody>
          <a:bodyPr>
            <a:normAutofit fontScale="90000"/>
          </a:bodyPr>
          <a:lstStyle/>
          <a:p>
            <a:r>
              <a:rPr lang="en-LK" dirty="0"/>
              <a:t>Influenza USA</a:t>
            </a:r>
          </a:p>
        </p:txBody>
      </p:sp>
      <p:sp>
        <p:nvSpPr>
          <p:cNvPr id="3" name="Content Placeholder 2">
            <a:extLst>
              <a:ext uri="{FF2B5EF4-FFF2-40B4-BE49-F238E27FC236}">
                <a16:creationId xmlns:a16="http://schemas.microsoft.com/office/drawing/2014/main" id="{0A83A86B-FECF-EB45-C81E-43EC74438D2A}"/>
              </a:ext>
            </a:extLst>
          </p:cNvPr>
          <p:cNvSpPr>
            <a:spLocks noGrp="1"/>
          </p:cNvSpPr>
          <p:nvPr>
            <p:ph idx="1"/>
          </p:nvPr>
        </p:nvSpPr>
        <p:spPr>
          <a:xfrm>
            <a:off x="328613" y="1198791"/>
            <a:ext cx="10890928" cy="5045746"/>
          </a:xfrm>
        </p:spPr>
        <p:txBody>
          <a:bodyPr>
            <a:normAutofit/>
          </a:bodyPr>
          <a:lstStyle/>
          <a:p>
            <a:r>
              <a:rPr lang="en-LK" dirty="0"/>
              <a:t>Influenza death rate poses a challenge to the US healthcare system and evaluates the  vulnerable population aged 65+ at risk. </a:t>
            </a:r>
          </a:p>
          <a:p>
            <a:r>
              <a:rPr lang="en-LK" dirty="0"/>
              <a:t>The main objective is to create a staffing plan that takes into consideration challenges relating to influenza deaths in the US.</a:t>
            </a:r>
          </a:p>
          <a:p>
            <a:r>
              <a:rPr lang="en-LK" dirty="0"/>
              <a:t>Focus on providing timely services and targeting treatment plans on time. </a:t>
            </a:r>
          </a:p>
          <a:p>
            <a:r>
              <a:rPr lang="en-LK" b="1" dirty="0"/>
              <a:t>Methods</a:t>
            </a:r>
            <a:r>
              <a:rPr lang="en-LK" dirty="0"/>
              <a:t> – Data cleaning, intergration, tranformation, hypothesis testing and visualisations, </a:t>
            </a:r>
          </a:p>
          <a:p>
            <a:r>
              <a:rPr lang="en-LK" b="1" dirty="0"/>
              <a:t>Data – </a:t>
            </a:r>
            <a:r>
              <a:rPr lang="en-LK" dirty="0"/>
              <a:t>US Census Bureau Data, Population Data and Age distribution</a:t>
            </a:r>
          </a:p>
          <a:p>
            <a:r>
              <a:rPr lang="en-GB" dirty="0"/>
              <a:t>CDC Data set - Influenza deaths by state</a:t>
            </a:r>
          </a:p>
          <a:p>
            <a:r>
              <a:rPr lang="en-GB" dirty="0"/>
              <a:t>CDC Data set: Survey of flu shot rates in children.    </a:t>
            </a:r>
            <a:endParaRPr lang="en-LK" dirty="0"/>
          </a:p>
        </p:txBody>
      </p:sp>
      <p:pic>
        <p:nvPicPr>
          <p:cNvPr id="4098" name="Picture 2" descr="Influenza A: What is it, how serious is ...">
            <a:extLst>
              <a:ext uri="{FF2B5EF4-FFF2-40B4-BE49-F238E27FC236}">
                <a16:creationId xmlns:a16="http://schemas.microsoft.com/office/drawing/2014/main" id="{D0DC3B4B-8A4B-FE5E-FCAE-343B5B56B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695" y="4535259"/>
            <a:ext cx="36068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57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united states&#10;&#10;Description automatically generated">
            <a:extLst>
              <a:ext uri="{FF2B5EF4-FFF2-40B4-BE49-F238E27FC236}">
                <a16:creationId xmlns:a16="http://schemas.microsoft.com/office/drawing/2014/main" id="{0CE0E84D-80F2-44B3-D40D-E706AEC36CFE}"/>
              </a:ext>
            </a:extLst>
          </p:cNvPr>
          <p:cNvPicPr>
            <a:picLocks noChangeAspect="1"/>
          </p:cNvPicPr>
          <p:nvPr/>
        </p:nvPicPr>
        <p:blipFill>
          <a:blip r:embed="rId2"/>
          <a:srcRect l="10098" r="22909" b="-1"/>
          <a:stretch/>
        </p:blipFill>
        <p:spPr>
          <a:xfrm>
            <a:off x="5671128" y="914399"/>
            <a:ext cx="6520872" cy="5353521"/>
          </a:xfrm>
          <a:prstGeom prst="rect">
            <a:avLst/>
          </a:prstGeom>
        </p:spPr>
      </p:pic>
      <p:cxnSp>
        <p:nvCxnSpPr>
          <p:cNvPr id="16" name="Straight Connector 15">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object 2"/>
          <p:cNvSpPr txBox="1">
            <a:spLocks noGrp="1"/>
          </p:cNvSpPr>
          <p:nvPr>
            <p:ph type="title"/>
          </p:nvPr>
        </p:nvSpPr>
        <p:spPr>
          <a:xfrm>
            <a:off x="640079" y="914400"/>
            <a:ext cx="4595950" cy="1097280"/>
          </a:xfrm>
          <a:prstGeom prst="rect">
            <a:avLst/>
          </a:prstGeom>
        </p:spPr>
        <p:txBody>
          <a:bodyPr vert="horz" lIns="91440" tIns="45720" rIns="91440" bIns="45720" rtlCol="0" anchor="t">
            <a:normAutofit/>
          </a:bodyPr>
          <a:lstStyle/>
          <a:p>
            <a:pPr marL="7701">
              <a:lnSpc>
                <a:spcPct val="90000"/>
              </a:lnSpc>
            </a:pPr>
            <a:r>
              <a:rPr lang="en-US" sz="3600" dirty="0"/>
              <a:t>The rise of Influenza</a:t>
            </a:r>
          </a:p>
        </p:txBody>
      </p:sp>
      <p:sp>
        <p:nvSpPr>
          <p:cNvPr id="3" name="object 3"/>
          <p:cNvSpPr txBox="1"/>
          <p:nvPr/>
        </p:nvSpPr>
        <p:spPr>
          <a:xfrm>
            <a:off x="640079" y="2176036"/>
            <a:ext cx="4261104" cy="4121887"/>
          </a:xfrm>
          <a:prstGeom prst="rect">
            <a:avLst/>
          </a:prstGeom>
        </p:spPr>
        <p:txBody>
          <a:bodyPr vert="horz" lIns="91440" tIns="45720" rIns="91440" bIns="45720" rtlCol="0">
            <a:normAutofit/>
          </a:bodyPr>
          <a:lstStyle/>
          <a:p>
            <a:pPr marL="32345">
              <a:lnSpc>
                <a:spcPct val="120000"/>
              </a:lnSpc>
              <a:spcBef>
                <a:spcPts val="1756"/>
              </a:spcBef>
              <a:buSzPct val="87000"/>
              <a:buFont typeface="Arial" panose="020B0604020202020204" pitchFamily="34" charset="0"/>
              <a:buChar char="•"/>
            </a:pPr>
            <a:r>
              <a:rPr lang="en-US" dirty="0"/>
              <a:t>Age is a significant factor contributes to influenza death this is inevitable in the world map attached with 65+ population high death rate. </a:t>
            </a:r>
          </a:p>
          <a:p>
            <a:pPr marL="32345">
              <a:lnSpc>
                <a:spcPct val="120000"/>
              </a:lnSpc>
              <a:spcBef>
                <a:spcPts val="1756"/>
              </a:spcBef>
              <a:buSzPct val="87000"/>
              <a:buFont typeface="Arial" panose="020B0604020202020204" pitchFamily="34" charset="0"/>
              <a:buChar char="•"/>
            </a:pPr>
            <a:r>
              <a:rPr lang="en-US" dirty="0"/>
              <a:t> States with the highest death rates are California, New York and Florida.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F620A-8D87-08A8-2D74-CAC5F6AF284E}"/>
              </a:ext>
            </a:extLst>
          </p:cNvPr>
          <p:cNvSpPr>
            <a:spLocks noGrp="1"/>
          </p:cNvSpPr>
          <p:nvPr>
            <p:ph type="title"/>
          </p:nvPr>
        </p:nvSpPr>
        <p:spPr>
          <a:xfrm>
            <a:off x="640080" y="300040"/>
            <a:ext cx="10890929" cy="614360"/>
          </a:xfrm>
        </p:spPr>
        <p:txBody>
          <a:bodyPr anchor="b">
            <a:normAutofit fontScale="90000"/>
          </a:bodyPr>
          <a:lstStyle/>
          <a:p>
            <a:r>
              <a:rPr lang="en-LK" dirty="0"/>
              <a:t>Overview of Influenza Deaths per state</a:t>
            </a:r>
          </a:p>
        </p:txBody>
      </p:sp>
      <p:pic>
        <p:nvPicPr>
          <p:cNvPr id="10" name="Content Placeholder 9" descr="A screen shot of a graph&#10;&#10;Description automatically generated">
            <a:extLst>
              <a:ext uri="{FF2B5EF4-FFF2-40B4-BE49-F238E27FC236}">
                <a16:creationId xmlns:a16="http://schemas.microsoft.com/office/drawing/2014/main" id="{2B6AD0E5-D7CB-7730-8A71-071E6E2E6C54}"/>
              </a:ext>
            </a:extLst>
          </p:cNvPr>
          <p:cNvPicPr>
            <a:picLocks noGrp="1" noChangeAspect="1"/>
          </p:cNvPicPr>
          <p:nvPr>
            <p:ph idx="1"/>
          </p:nvPr>
        </p:nvPicPr>
        <p:blipFill>
          <a:blip r:embed="rId2"/>
          <a:stretch>
            <a:fillRect/>
          </a:stretch>
        </p:blipFill>
        <p:spPr>
          <a:xfrm>
            <a:off x="4786313" y="1214441"/>
            <a:ext cx="7405687" cy="5643560"/>
          </a:xfrm>
        </p:spPr>
      </p:pic>
      <p:cxnSp>
        <p:nvCxnSpPr>
          <p:cNvPr id="42" name="Straight Connector 41">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761C0E-62CC-ECBE-722E-AB0DF6903BC4}"/>
              </a:ext>
            </a:extLst>
          </p:cNvPr>
          <p:cNvSpPr txBox="1"/>
          <p:nvPr/>
        </p:nvSpPr>
        <p:spPr>
          <a:xfrm>
            <a:off x="328613" y="1671640"/>
            <a:ext cx="4043362" cy="4104393"/>
          </a:xfrm>
          <a:prstGeom prst="rect">
            <a:avLst/>
          </a:prstGeom>
          <a:noFill/>
        </p:spPr>
        <p:txBody>
          <a:bodyPr wrap="square" rtlCol="0">
            <a:spAutoFit/>
          </a:bodyPr>
          <a:lstStyle/>
          <a:p>
            <a:pPr marL="285750" lvl="0" indent="-285750">
              <a:lnSpc>
                <a:spcPct val="115000"/>
              </a:lnSpc>
              <a:spcAft>
                <a:spcPts val="800"/>
              </a:spcAft>
              <a:buFont typeface="Arial" panose="020B0604020202020204" pitchFamily="34" charset="0"/>
              <a:buChar char="•"/>
            </a:pPr>
            <a:r>
              <a:rPr lang="en-LK" sz="1800" kern="100" dirty="0">
                <a:effectLst/>
                <a:latin typeface="Aptos" panose="020B0004020202020204" pitchFamily="34" charset="0"/>
                <a:ea typeface="Aptos" panose="020B0004020202020204" pitchFamily="34" charset="0"/>
                <a:cs typeface="Times New Roman" panose="02020603050405020304" pitchFamily="18" charset="0"/>
              </a:rPr>
              <a:t>This means that states with higher mortality rates among older adults also tended to report higher overall influenza deaths. </a:t>
            </a:r>
          </a:p>
          <a:p>
            <a:pPr marL="285750" lvl="0" indent="-285750">
              <a:lnSpc>
                <a:spcPct val="115000"/>
              </a:lnSpc>
              <a:spcAft>
                <a:spcPts val="800"/>
              </a:spcAft>
              <a:buFont typeface="Arial" panose="020B0604020202020204" pitchFamily="34" charset="0"/>
              <a:buChar char="•"/>
            </a:pPr>
            <a:r>
              <a:rPr lang="en-LK" sz="1800" kern="100" dirty="0">
                <a:effectLst/>
                <a:latin typeface="Aptos" panose="020B0004020202020204" pitchFamily="34" charset="0"/>
                <a:ea typeface="Aptos" panose="020B0004020202020204" pitchFamily="34" charset="0"/>
                <a:cs typeface="Times New Roman" panose="02020603050405020304" pitchFamily="18" charset="0"/>
              </a:rPr>
              <a:t>This rise may be influenced by factors such as the emergence of more virulent strains of the virus, increased awareness and reporting, or changes in vaccination rates.</a:t>
            </a:r>
          </a:p>
          <a:p>
            <a:pPr marL="285750" lvl="0" indent="-285750">
              <a:lnSpc>
                <a:spcPct val="115000"/>
              </a:lnSpc>
              <a:spcAft>
                <a:spcPts val="800"/>
              </a:spcAft>
              <a:buFont typeface="Arial" panose="020B0604020202020204" pitchFamily="34" charset="0"/>
              <a:buChar char="•"/>
            </a:pPr>
            <a:r>
              <a:rPr lang="en-LK" b="1" u="none" strike="noStrike" kern="100" dirty="0">
                <a:latin typeface="Aptos" panose="020B0004020202020204" pitchFamily="34" charset="0"/>
                <a:ea typeface="Aptos" panose="020B0004020202020204" pitchFamily="34" charset="0"/>
                <a:cs typeface="Times New Roman" panose="02020603050405020304" pitchFamily="18" charset="0"/>
              </a:rPr>
              <a:t>This increases the ne</a:t>
            </a:r>
            <a:r>
              <a:rPr lang="en-LK" b="1" kern="100" dirty="0">
                <a:latin typeface="Aptos" panose="020B0004020202020204" pitchFamily="34" charset="0"/>
                <a:ea typeface="Aptos" panose="020B0004020202020204" pitchFamily="34" charset="0"/>
                <a:cs typeface="Times New Roman" panose="02020603050405020304" pitchFamily="18" charset="0"/>
              </a:rPr>
              <a:t>ed for targeted staffing needs for regions with higher rise of influenza.</a:t>
            </a:r>
            <a:r>
              <a:rPr lang="en-US" sz="1800" b="1" u="none" strike="noStrike" kern="100" dirty="0">
                <a:effectLst/>
                <a:latin typeface="Aptos" panose="020B0004020202020204" pitchFamily="34" charset="0"/>
                <a:ea typeface="Aptos" panose="020B0004020202020204" pitchFamily="34" charset="0"/>
                <a:cs typeface="Times New Roman" panose="02020603050405020304" pitchFamily="18" charset="0"/>
              </a:rPr>
              <a:t> </a:t>
            </a:r>
            <a:endParaRPr lang="en-L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1FBFB8F-26C8-CFE0-C6D6-05E27557E6A5}"/>
              </a:ext>
            </a:extLst>
          </p:cNvPr>
          <p:cNvSpPr txBox="1"/>
          <p:nvPr/>
        </p:nvSpPr>
        <p:spPr>
          <a:xfrm>
            <a:off x="1202663" y="2390396"/>
            <a:ext cx="184731" cy="369332"/>
          </a:xfrm>
          <a:prstGeom prst="rect">
            <a:avLst/>
          </a:prstGeom>
          <a:noFill/>
        </p:spPr>
        <p:txBody>
          <a:bodyPr wrap="none" rtlCol="0">
            <a:spAutoFit/>
          </a:bodyPr>
          <a:lstStyle/>
          <a:p>
            <a:endParaRPr lang="en-LK"/>
          </a:p>
        </p:txBody>
      </p:sp>
    </p:spTree>
    <p:extLst>
      <p:ext uri="{BB962C8B-B14F-4D97-AF65-F5344CB8AC3E}">
        <p14:creationId xmlns:p14="http://schemas.microsoft.com/office/powerpoint/2010/main" val="3716185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6605-199F-BBD2-0B3C-F6889B6A7D73}"/>
              </a:ext>
            </a:extLst>
          </p:cNvPr>
          <p:cNvSpPr>
            <a:spLocks noGrp="1"/>
          </p:cNvSpPr>
          <p:nvPr>
            <p:ph type="title"/>
          </p:nvPr>
        </p:nvSpPr>
        <p:spPr>
          <a:xfrm>
            <a:off x="640079" y="228601"/>
            <a:ext cx="10890929" cy="928688"/>
          </a:xfrm>
        </p:spPr>
        <p:txBody>
          <a:bodyPr/>
          <a:lstStyle/>
          <a:p>
            <a:r>
              <a:rPr lang="en-LK" dirty="0"/>
              <a:t>Seasonal changes create a rise in Influenza</a:t>
            </a:r>
          </a:p>
        </p:txBody>
      </p:sp>
      <p:sp>
        <p:nvSpPr>
          <p:cNvPr id="3" name="Content Placeholder 2">
            <a:extLst>
              <a:ext uri="{FF2B5EF4-FFF2-40B4-BE49-F238E27FC236}">
                <a16:creationId xmlns:a16="http://schemas.microsoft.com/office/drawing/2014/main" id="{F23F92E4-F860-BC9F-7ACD-AB679AB4A000}"/>
              </a:ext>
            </a:extLst>
          </p:cNvPr>
          <p:cNvSpPr>
            <a:spLocks noGrp="1"/>
          </p:cNvSpPr>
          <p:nvPr>
            <p:ph idx="1"/>
          </p:nvPr>
        </p:nvSpPr>
        <p:spPr>
          <a:xfrm>
            <a:off x="142876" y="1157289"/>
            <a:ext cx="4700587" cy="5042343"/>
          </a:xfrm>
        </p:spPr>
        <p:txBody>
          <a:bodyPr>
            <a:normAutofit fontScale="62500" lnSpcReduction="20000"/>
          </a:bodyPr>
          <a:lstStyle/>
          <a:p>
            <a:pPr algn="l"/>
            <a:r>
              <a:rPr lang="en-GB" sz="1800" b="1" i="0" u="none" strike="noStrike" dirty="0">
                <a:solidFill>
                  <a:srgbClr val="000000"/>
                </a:solidFill>
                <a:effectLst/>
                <a:latin typeface="Benton Sans Book"/>
              </a:rPr>
              <a:t>Winter highs:</a:t>
            </a:r>
            <a:r>
              <a:rPr lang="en-GB" sz="1800" b="0" i="0" u="none" strike="noStrike" dirty="0">
                <a:solidFill>
                  <a:srgbClr val="000000"/>
                </a:solidFill>
                <a:effectLst/>
                <a:latin typeface="Benton Sans Book"/>
              </a:rPr>
              <a:t> Influenza-related deaths consistently spike during the winter months, particularly from January to March. However, 2009, we could view more prevalence of influenza even during the October and November. This could be due to less public sector readiness to fight the infection. </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Seasonal Variation:</a:t>
            </a:r>
            <a:r>
              <a:rPr lang="en-GB" sz="1800" b="0" i="0" u="none" strike="noStrike" dirty="0">
                <a:solidFill>
                  <a:srgbClr val="000000"/>
                </a:solidFill>
                <a:effectLst/>
                <a:latin typeface="Benton Sans Book"/>
              </a:rPr>
              <a:t> There is a clear seasonal pattern, with deaths rising in winter and declining in summer, reflecting the flu virus's seasonality.</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Implications</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1. Seasonal readiness:</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Vaccination Campaigns:</a:t>
            </a:r>
            <a:r>
              <a:rPr lang="en-GB" sz="1800" b="0" i="0" u="none" strike="noStrike" dirty="0">
                <a:solidFill>
                  <a:srgbClr val="000000"/>
                </a:solidFill>
                <a:effectLst/>
                <a:latin typeface="Benton Sans Book"/>
              </a:rPr>
              <a:t> Strong emphasis on influenza vaccination in the fall is essential to prepare for the winter peak.</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Public Awareness:</a:t>
            </a:r>
            <a:r>
              <a:rPr lang="en-GB" sz="1800" b="0" i="0" u="none" strike="noStrike" dirty="0">
                <a:solidFill>
                  <a:srgbClr val="000000"/>
                </a:solidFill>
                <a:effectLst/>
                <a:latin typeface="Benton Sans Book"/>
              </a:rPr>
              <a:t> Educational initiatives should promote the importance of timely vaccinations.</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Healthcare Resource Allocation:</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Staffing Needs:</a:t>
            </a:r>
            <a:r>
              <a:rPr lang="en-GB" sz="1800" b="0" i="0" u="none" strike="noStrike" dirty="0">
                <a:solidFill>
                  <a:srgbClr val="000000"/>
                </a:solidFill>
                <a:effectLst/>
                <a:latin typeface="Benton Sans Book"/>
              </a:rPr>
              <a:t> Healthcare systems must be adequately staffed and resourced during winter to handle increased influenza cases.</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Emergency Plans:</a:t>
            </a:r>
            <a:r>
              <a:rPr lang="en-GB" sz="1800" b="0" i="0" u="none" strike="noStrike" dirty="0">
                <a:solidFill>
                  <a:srgbClr val="000000"/>
                </a:solidFill>
                <a:effectLst/>
                <a:latin typeface="Benton Sans Book"/>
              </a:rPr>
              <a:t> Hospitals should have protocols in place to manage patient surges effectively.</a:t>
            </a:r>
            <a:endParaRPr lang="en-GB" b="0" i="0" u="none" strike="noStrike" dirty="0">
              <a:solidFill>
                <a:srgbClr val="000000"/>
              </a:solidFill>
              <a:effectLst/>
            </a:endParaRPr>
          </a:p>
          <a:p>
            <a:pPr algn="l"/>
            <a:r>
              <a:rPr lang="en-GB" sz="1800" b="1" i="0" u="none" strike="noStrike" dirty="0">
                <a:solidFill>
                  <a:srgbClr val="000000"/>
                </a:solidFill>
                <a:effectLst/>
                <a:latin typeface="Benton Sans Book"/>
              </a:rPr>
              <a:t>Supply Management:</a:t>
            </a:r>
            <a:r>
              <a:rPr lang="en-GB" sz="1800" b="0" i="0" u="none" strike="noStrike" dirty="0">
                <a:solidFill>
                  <a:srgbClr val="000000"/>
                </a:solidFill>
                <a:effectLst/>
                <a:latin typeface="Benton Sans Book"/>
              </a:rPr>
              <a:t> Ensuring sufficient stock of antivirals, vaccines, and medical supplies is crucial for peak demand.</a:t>
            </a:r>
            <a:endParaRPr lang="en-GB" b="0" i="0" u="none" strike="noStrike" dirty="0">
              <a:solidFill>
                <a:srgbClr val="000000"/>
              </a:solidFill>
              <a:effectLst/>
            </a:endParaRPr>
          </a:p>
          <a:p>
            <a:pPr marL="0" indent="0">
              <a:buNone/>
            </a:pPr>
            <a:endParaRPr lang="en-LK" dirty="0"/>
          </a:p>
        </p:txBody>
      </p:sp>
      <p:pic>
        <p:nvPicPr>
          <p:cNvPr id="5" name="Picture 4" descr="A graph showing the number of deaths&#10;&#10;Description automatically generated">
            <a:extLst>
              <a:ext uri="{FF2B5EF4-FFF2-40B4-BE49-F238E27FC236}">
                <a16:creationId xmlns:a16="http://schemas.microsoft.com/office/drawing/2014/main" id="{FF9171AC-C20F-3410-5C88-9C42195BA99A}"/>
              </a:ext>
            </a:extLst>
          </p:cNvPr>
          <p:cNvPicPr>
            <a:picLocks noChangeAspect="1"/>
          </p:cNvPicPr>
          <p:nvPr/>
        </p:nvPicPr>
        <p:blipFill>
          <a:blip r:embed="rId2"/>
          <a:stretch>
            <a:fillRect/>
          </a:stretch>
        </p:blipFill>
        <p:spPr>
          <a:xfrm>
            <a:off x="4657725" y="827227"/>
            <a:ext cx="7534275" cy="2880118"/>
          </a:xfrm>
          <a:prstGeom prst="rect">
            <a:avLst/>
          </a:prstGeom>
        </p:spPr>
      </p:pic>
      <p:pic>
        <p:nvPicPr>
          <p:cNvPr id="7" name="Picture 6" descr="A graph of a number of people&#10;&#10;Description automatically generated with medium confidence">
            <a:extLst>
              <a:ext uri="{FF2B5EF4-FFF2-40B4-BE49-F238E27FC236}">
                <a16:creationId xmlns:a16="http://schemas.microsoft.com/office/drawing/2014/main" id="{B36DD3E4-17A1-59FD-2BCF-A368CB272EC6}"/>
              </a:ext>
            </a:extLst>
          </p:cNvPr>
          <p:cNvPicPr>
            <a:picLocks noChangeAspect="1"/>
          </p:cNvPicPr>
          <p:nvPr/>
        </p:nvPicPr>
        <p:blipFill>
          <a:blip r:embed="rId3"/>
          <a:stretch>
            <a:fillRect/>
          </a:stretch>
        </p:blipFill>
        <p:spPr>
          <a:xfrm>
            <a:off x="4707621" y="3544729"/>
            <a:ext cx="7434482" cy="3084670"/>
          </a:xfrm>
          <a:prstGeom prst="rect">
            <a:avLst/>
          </a:prstGeom>
        </p:spPr>
      </p:pic>
    </p:spTree>
    <p:extLst>
      <p:ext uri="{BB962C8B-B14F-4D97-AF65-F5344CB8AC3E}">
        <p14:creationId xmlns:p14="http://schemas.microsoft.com/office/powerpoint/2010/main" val="161444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026" name="Picture 2" descr="Explainer: What Is Seasonal Flu?">
            <a:extLst>
              <a:ext uri="{FF2B5EF4-FFF2-40B4-BE49-F238E27FC236}">
                <a16:creationId xmlns:a16="http://schemas.microsoft.com/office/drawing/2014/main" id="{6B1B222F-F6DD-39DD-9B07-460046B83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047" r="1864" b="-2"/>
          <a:stretch/>
        </p:blipFill>
        <p:spPr bwMode="auto">
          <a:xfrm>
            <a:off x="1" y="2613892"/>
            <a:ext cx="4946906" cy="368935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CE2FBC-031A-51D1-DD1F-C5CF9AB62329}"/>
              </a:ext>
            </a:extLst>
          </p:cNvPr>
          <p:cNvSpPr>
            <a:spLocks noGrp="1"/>
          </p:cNvSpPr>
          <p:nvPr>
            <p:ph type="title"/>
          </p:nvPr>
        </p:nvSpPr>
        <p:spPr>
          <a:xfrm>
            <a:off x="640080" y="914401"/>
            <a:ext cx="4198620" cy="736599"/>
          </a:xfrm>
        </p:spPr>
        <p:txBody>
          <a:bodyPr>
            <a:normAutofit fontScale="90000"/>
          </a:bodyPr>
          <a:lstStyle/>
          <a:p>
            <a:r>
              <a:rPr lang="en-LK"/>
              <a:t>Recommendations</a:t>
            </a:r>
          </a:p>
        </p:txBody>
      </p:sp>
      <p:sp>
        <p:nvSpPr>
          <p:cNvPr id="3" name="Content Placeholder 2">
            <a:extLst>
              <a:ext uri="{FF2B5EF4-FFF2-40B4-BE49-F238E27FC236}">
                <a16:creationId xmlns:a16="http://schemas.microsoft.com/office/drawing/2014/main" id="{DC773A68-AA04-9033-6D96-37F0D0D27C13}"/>
              </a:ext>
            </a:extLst>
          </p:cNvPr>
          <p:cNvSpPr>
            <a:spLocks noGrp="1"/>
          </p:cNvSpPr>
          <p:nvPr>
            <p:ph idx="1"/>
          </p:nvPr>
        </p:nvSpPr>
        <p:spPr>
          <a:xfrm>
            <a:off x="5641848" y="1014984"/>
            <a:ext cx="5889161" cy="5288267"/>
          </a:xfrm>
        </p:spPr>
        <p:txBody>
          <a:bodyPr>
            <a:normAutofit/>
          </a:bodyPr>
          <a:lstStyle/>
          <a:p>
            <a:r>
              <a:rPr lang="en-LK" dirty="0"/>
              <a:t>Plan for the future and ensure that we have enough supplies to control the spread per month and in the W</a:t>
            </a:r>
            <a:r>
              <a:rPr lang="en-GB" dirty="0"/>
              <a:t>i</a:t>
            </a:r>
            <a:r>
              <a:rPr lang="en-LK" dirty="0"/>
              <a:t>nter season.</a:t>
            </a:r>
          </a:p>
          <a:p>
            <a:r>
              <a:rPr lang="en-LK" dirty="0"/>
              <a:t>Targeted interventions by state to ensure that the West receives the required staffing allocations and medical supplies in a timely manner. </a:t>
            </a:r>
          </a:p>
          <a:p>
            <a:r>
              <a:rPr lang="en-LK" dirty="0"/>
              <a:t>Taking into consideration that early prevention can save lives in the vulnerable populations. Having regulated awareness campaigns and vaccinations stalls early on before the peak season. </a:t>
            </a:r>
          </a:p>
          <a:p>
            <a:endParaRPr lang="en-LK" dirty="0"/>
          </a:p>
          <a:p>
            <a:endParaRPr lang="en-LK" dirty="0"/>
          </a:p>
          <a:p>
            <a:endParaRPr lang="en-LK" dirty="0"/>
          </a:p>
        </p:txBody>
      </p:sp>
    </p:spTree>
    <p:extLst>
      <p:ext uri="{BB962C8B-B14F-4D97-AF65-F5344CB8AC3E}">
        <p14:creationId xmlns:p14="http://schemas.microsoft.com/office/powerpoint/2010/main" val="396895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and video cameras&#10;&#10;Description automatically generated with medium confidence">
            <a:extLst>
              <a:ext uri="{FF2B5EF4-FFF2-40B4-BE49-F238E27FC236}">
                <a16:creationId xmlns:a16="http://schemas.microsoft.com/office/drawing/2014/main" id="{CAF9C150-FDB5-CC07-AD58-4C48E106E20A}"/>
              </a:ext>
            </a:extLst>
          </p:cNvPr>
          <p:cNvPicPr>
            <a:picLocks noChangeAspect="1"/>
          </p:cNvPicPr>
          <p:nvPr/>
        </p:nvPicPr>
        <p:blipFill>
          <a:blip r:embed="rId2"/>
          <a:srcRect l="20034" r="11449" b="-2"/>
          <a:stretch/>
        </p:blipFill>
        <p:spPr>
          <a:xfrm>
            <a:off x="5671128" y="914399"/>
            <a:ext cx="6520872" cy="5353521"/>
          </a:xfrm>
          <a:prstGeom prst="rect">
            <a:avLst/>
          </a:prstGeom>
        </p:spPr>
      </p:pic>
      <p:cxnSp>
        <p:nvCxnSpPr>
          <p:cNvPr id="22" name="Straight Connector 21">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title"/>
          </p:nvPr>
        </p:nvSpPr>
        <p:spPr>
          <a:xfrm>
            <a:off x="640079" y="914400"/>
            <a:ext cx="4261104" cy="1097280"/>
          </a:xfrm>
          <a:prstGeom prst="rect">
            <a:avLst/>
          </a:prstGeom>
        </p:spPr>
        <p:txBody>
          <a:bodyPr vert="horz" lIns="91440" tIns="45720" rIns="91440" bIns="45720" rtlCol="0" anchor="t">
            <a:normAutofit fontScale="90000"/>
          </a:bodyPr>
          <a:lstStyle/>
          <a:p>
            <a:pPr marL="10012"/>
            <a:r>
              <a:rPr lang="en-US" sz="3600" spc="136"/>
              <a:t>Rockbuster</a:t>
            </a:r>
            <a:r>
              <a:rPr lang="en-US" sz="3600" spc="-79"/>
              <a:t> </a:t>
            </a:r>
            <a:r>
              <a:rPr lang="en-US" sz="3600" spc="94"/>
              <a:t>Stealth</a:t>
            </a:r>
            <a:endParaRPr lang="en-US" sz="3600"/>
          </a:p>
          <a:p>
            <a:pPr marL="7701" marR="3081"/>
            <a:endParaRPr lang="en-US" sz="3600"/>
          </a:p>
        </p:txBody>
      </p:sp>
      <p:sp>
        <p:nvSpPr>
          <p:cNvPr id="4" name="object 4"/>
          <p:cNvSpPr txBox="1"/>
          <p:nvPr/>
        </p:nvSpPr>
        <p:spPr>
          <a:xfrm>
            <a:off x="640079" y="1918732"/>
            <a:ext cx="4261104" cy="4379191"/>
          </a:xfrm>
          <a:prstGeom prst="rect">
            <a:avLst/>
          </a:prstGeom>
        </p:spPr>
        <p:txBody>
          <a:bodyPr vert="horz" lIns="91440" tIns="45720" rIns="91440" bIns="45720" rtlCol="0">
            <a:normAutofit/>
          </a:bodyPr>
          <a:lstStyle/>
          <a:p>
            <a:pPr marL="7701">
              <a:lnSpc>
                <a:spcPct val="110000"/>
              </a:lnSpc>
              <a:spcBef>
                <a:spcPts val="285"/>
              </a:spcBef>
              <a:buSzPct val="87000"/>
              <a:buFont typeface="Arial" panose="020B0604020202020204" pitchFamily="34" charset="0"/>
              <a:buChar char="•"/>
            </a:pPr>
            <a:r>
              <a:rPr lang="en-US" sz="1300" spc="-15" dirty="0"/>
              <a:t> </a:t>
            </a:r>
            <a:r>
              <a:rPr lang="en-US" sz="1400" spc="-15" dirty="0"/>
              <a:t>Rockbuster Stealth is a fictional movie rental company. </a:t>
            </a:r>
          </a:p>
          <a:p>
            <a:pPr marL="7701">
              <a:lnSpc>
                <a:spcPct val="110000"/>
              </a:lnSpc>
              <a:spcBef>
                <a:spcPts val="285"/>
              </a:spcBef>
              <a:buSzPct val="87000"/>
              <a:buFont typeface="Arial" panose="020B0604020202020204" pitchFamily="34" charset="0"/>
              <a:buChar char="•"/>
            </a:pPr>
            <a:endParaRPr lang="en-US" sz="1400" spc="-15" dirty="0"/>
          </a:p>
          <a:p>
            <a:pPr marL="7701">
              <a:lnSpc>
                <a:spcPct val="110000"/>
              </a:lnSpc>
              <a:spcBef>
                <a:spcPts val="285"/>
              </a:spcBef>
              <a:buSzPct val="87000"/>
              <a:buFont typeface="Arial" panose="020B0604020202020204" pitchFamily="34" charset="0"/>
              <a:buChar char="•"/>
            </a:pPr>
            <a:r>
              <a:rPr lang="en-US" sz="1400" spc="-15" dirty="0"/>
              <a:t> The main objective is to focus on launching a new strategized streaming platform based on rating. </a:t>
            </a:r>
          </a:p>
          <a:p>
            <a:pPr marL="7701">
              <a:lnSpc>
                <a:spcPct val="110000"/>
              </a:lnSpc>
              <a:spcBef>
                <a:spcPts val="285"/>
              </a:spcBef>
              <a:buSzPct val="87000"/>
            </a:pPr>
            <a:endParaRPr lang="en-US" sz="1400" spc="-15" dirty="0"/>
          </a:p>
          <a:p>
            <a:pPr marL="7702">
              <a:lnSpc>
                <a:spcPct val="110000"/>
              </a:lnSpc>
              <a:spcBef>
                <a:spcPts val="230"/>
              </a:spcBef>
              <a:buSzPct val="87000"/>
              <a:buFont typeface="Arial" panose="020B0604020202020204" pitchFamily="34" charset="0"/>
              <a:buChar char="•"/>
              <a:tabLst>
                <a:tab pos="183676" algn="l"/>
              </a:tabLst>
            </a:pPr>
            <a:r>
              <a:rPr lang="en-US" sz="1400" spc="39" dirty="0"/>
              <a:t>Customer</a:t>
            </a:r>
            <a:r>
              <a:rPr lang="en-US" sz="1400" spc="-3" dirty="0"/>
              <a:t> </a:t>
            </a:r>
            <a:r>
              <a:rPr lang="en-US" sz="1400" dirty="0"/>
              <a:t>analysis (regions, </a:t>
            </a:r>
            <a:r>
              <a:rPr lang="en-US" sz="1400" spc="49" dirty="0"/>
              <a:t>customer</a:t>
            </a:r>
            <a:r>
              <a:rPr lang="en-US" sz="1400" dirty="0"/>
              <a:t> </a:t>
            </a:r>
            <a:r>
              <a:rPr lang="en-US" sz="1400" spc="33" dirty="0"/>
              <a:t>lifetime</a:t>
            </a:r>
            <a:r>
              <a:rPr lang="en-US" sz="1400" dirty="0"/>
              <a:t> </a:t>
            </a:r>
            <a:r>
              <a:rPr lang="en-US" sz="1400" spc="-6" dirty="0"/>
              <a:t>value)</a:t>
            </a:r>
          </a:p>
          <a:p>
            <a:pPr>
              <a:lnSpc>
                <a:spcPct val="110000"/>
              </a:lnSpc>
              <a:spcBef>
                <a:spcPts val="537"/>
              </a:spcBef>
              <a:buClr>
                <a:srgbClr val="53585F"/>
              </a:buClr>
              <a:buSzPct val="87000"/>
              <a:buFont typeface="Arial" panose="020B0604020202020204" pitchFamily="34" charset="0"/>
              <a:buChar char="•"/>
            </a:pPr>
            <a:endParaRPr lang="en-US" sz="1400" dirty="0"/>
          </a:p>
          <a:p>
            <a:pPr marL="7701">
              <a:lnSpc>
                <a:spcPct val="110000"/>
              </a:lnSpc>
              <a:spcBef>
                <a:spcPts val="3"/>
              </a:spcBef>
              <a:buSzPct val="87000"/>
            </a:pPr>
            <a:r>
              <a:rPr lang="en-US" sz="1400" spc="-6" dirty="0"/>
              <a:t>Utilizing methods;</a:t>
            </a:r>
            <a:endParaRPr lang="en-US" sz="1400" dirty="0"/>
          </a:p>
          <a:p>
            <a:pPr marL="183676" marR="254142" indent="-176359">
              <a:lnSpc>
                <a:spcPct val="110000"/>
              </a:lnSpc>
              <a:buSzPct val="87000"/>
              <a:buFont typeface="Arial" panose="020B0604020202020204" pitchFamily="34" charset="0"/>
              <a:buChar char="•"/>
              <a:tabLst>
                <a:tab pos="183676" algn="l"/>
              </a:tabLst>
            </a:pPr>
            <a:r>
              <a:rPr lang="en-US" sz="1400" dirty="0"/>
              <a:t>Querying,</a:t>
            </a:r>
            <a:r>
              <a:rPr lang="en-US" sz="1400" spc="91" dirty="0"/>
              <a:t> </a:t>
            </a:r>
            <a:r>
              <a:rPr lang="en-US" sz="1400" dirty="0"/>
              <a:t>filtering,</a:t>
            </a:r>
            <a:r>
              <a:rPr lang="en-US" sz="1400" spc="91" dirty="0"/>
              <a:t> </a:t>
            </a:r>
            <a:r>
              <a:rPr lang="en-US" sz="1400" spc="36" dirty="0"/>
              <a:t>cleaning,</a:t>
            </a:r>
            <a:r>
              <a:rPr lang="en-US" sz="1400" spc="91" dirty="0"/>
              <a:t> </a:t>
            </a:r>
            <a:r>
              <a:rPr lang="en-US" sz="1400" spc="33" dirty="0"/>
              <a:t>summarizing,</a:t>
            </a:r>
            <a:r>
              <a:rPr lang="en-US" sz="1400" spc="91" dirty="0"/>
              <a:t> </a:t>
            </a:r>
            <a:r>
              <a:rPr lang="en-US" sz="1400" spc="30" dirty="0"/>
              <a:t>joining </a:t>
            </a:r>
            <a:r>
              <a:rPr lang="en-US" sz="1400" dirty="0"/>
              <a:t>tables,</a:t>
            </a:r>
            <a:r>
              <a:rPr lang="en-US" sz="1400" spc="115" dirty="0"/>
              <a:t> </a:t>
            </a:r>
            <a:r>
              <a:rPr lang="en-US" sz="1400" dirty="0"/>
              <a:t>subqueries,</a:t>
            </a:r>
            <a:r>
              <a:rPr lang="en-US" sz="1400" spc="118" dirty="0"/>
              <a:t> </a:t>
            </a:r>
            <a:r>
              <a:rPr lang="en-US" sz="1400" spc="-15" dirty="0"/>
              <a:t>CTE</a:t>
            </a:r>
            <a:endParaRPr lang="en-US" sz="1400" dirty="0"/>
          </a:p>
          <a:p>
            <a:pPr marL="183676" indent="-175974">
              <a:lnSpc>
                <a:spcPct val="110000"/>
              </a:lnSpc>
              <a:spcBef>
                <a:spcPts val="230"/>
              </a:spcBef>
              <a:buSzPct val="87000"/>
              <a:buFont typeface="Arial" panose="020B0604020202020204" pitchFamily="34" charset="0"/>
              <a:buChar char="•"/>
              <a:tabLst>
                <a:tab pos="183676" algn="l"/>
              </a:tabLst>
            </a:pPr>
            <a:r>
              <a:rPr lang="en-US" sz="1400" dirty="0"/>
              <a:t>Technologies</a:t>
            </a:r>
            <a:r>
              <a:rPr lang="en-US" sz="1400" spc="27" dirty="0"/>
              <a:t> </a:t>
            </a:r>
            <a:r>
              <a:rPr lang="en-US" sz="1400" dirty="0"/>
              <a:t>used:</a:t>
            </a:r>
            <a:r>
              <a:rPr lang="en-US" sz="1400" spc="27" dirty="0"/>
              <a:t> </a:t>
            </a:r>
            <a:r>
              <a:rPr lang="en-US" sz="1400" spc="-18" dirty="0"/>
              <a:t>SQL,</a:t>
            </a:r>
            <a:r>
              <a:rPr lang="en-US" sz="1400" spc="30" dirty="0"/>
              <a:t> </a:t>
            </a:r>
            <a:r>
              <a:rPr lang="en-US" sz="1400" spc="-6" dirty="0"/>
              <a:t>PostgreSQL</a:t>
            </a:r>
            <a:endParaRPr lang="en-US" sz="1400" dirty="0"/>
          </a:p>
          <a:p>
            <a:pPr>
              <a:lnSpc>
                <a:spcPct val="110000"/>
              </a:lnSpc>
              <a:spcBef>
                <a:spcPts val="303"/>
              </a:spcBef>
              <a:buSzPct val="87000"/>
              <a:buFont typeface="Arial" panose="020B0604020202020204" pitchFamily="34" charset="0"/>
              <a:buChar char="•"/>
            </a:pPr>
            <a:endParaRPr lang="en-US" sz="1400" dirty="0"/>
          </a:p>
          <a:p>
            <a:pPr marL="7701" marR="237584">
              <a:lnSpc>
                <a:spcPct val="110000"/>
              </a:lnSpc>
              <a:spcBef>
                <a:spcPts val="3"/>
              </a:spcBef>
              <a:buSzPct val="87000"/>
              <a:buFont typeface="Arial" panose="020B0604020202020204" pitchFamily="34" charset="0"/>
              <a:buChar char="•"/>
            </a:pPr>
            <a:r>
              <a:rPr lang="en-US" sz="1400" spc="-58" dirty="0"/>
              <a:t> Data - </a:t>
            </a:r>
            <a:r>
              <a:rPr lang="en-US" sz="1400" dirty="0"/>
              <a:t>Rockbuster</a:t>
            </a:r>
            <a:r>
              <a:rPr lang="en-US" sz="1400" spc="-12" dirty="0"/>
              <a:t> </a:t>
            </a:r>
            <a:r>
              <a:rPr lang="en-US" sz="1400" spc="49" dirty="0"/>
              <a:t>film</a:t>
            </a:r>
            <a:r>
              <a:rPr lang="en-US" sz="1400" spc="-9" dirty="0"/>
              <a:t> </a:t>
            </a:r>
            <a:r>
              <a:rPr lang="en-US" sz="1400" spc="33" dirty="0"/>
              <a:t>inventory</a:t>
            </a:r>
            <a:r>
              <a:rPr lang="en-US" sz="1400" spc="-12" dirty="0"/>
              <a:t> </a:t>
            </a:r>
            <a:r>
              <a:rPr lang="en-US" sz="1400" spc="76" dirty="0"/>
              <a:t>and</a:t>
            </a:r>
            <a:r>
              <a:rPr lang="en-US" sz="1400" spc="-9" dirty="0"/>
              <a:t> </a:t>
            </a:r>
            <a:r>
              <a:rPr lang="en-US" sz="1400" spc="49" dirty="0"/>
              <a:t>customer</a:t>
            </a:r>
            <a:r>
              <a:rPr lang="en-US" sz="1400" spc="-12" dirty="0"/>
              <a:t> </a:t>
            </a:r>
            <a:r>
              <a:rPr lang="en-US" sz="1400" spc="76" dirty="0"/>
              <a:t>data </a:t>
            </a:r>
            <a:endParaRPr lang="en-US" sz="14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63BDC1EE-D0A7-C3B6-E0F6-C017FF73284D}"/>
              </a:ext>
            </a:extLst>
          </p:cNvPr>
          <p:cNvPicPr>
            <a:picLocks noChangeAspect="1"/>
          </p:cNvPicPr>
          <p:nvPr/>
        </p:nvPicPr>
        <p:blipFill>
          <a:blip r:embed="rId2"/>
          <a:srcRect t="13938" b="20477"/>
          <a:stretch/>
        </p:blipFill>
        <p:spPr>
          <a:xfrm>
            <a:off x="20" y="10"/>
            <a:ext cx="12191980" cy="4557776"/>
          </a:xfrm>
          <a:prstGeom prst="rect">
            <a:avLst/>
          </a:prstGeom>
        </p:spPr>
      </p:pic>
      <p:sp>
        <p:nvSpPr>
          <p:cNvPr id="2" name="Title 1">
            <a:extLst>
              <a:ext uri="{FF2B5EF4-FFF2-40B4-BE49-F238E27FC236}">
                <a16:creationId xmlns:a16="http://schemas.microsoft.com/office/drawing/2014/main" id="{9EF6A644-2CA0-75EA-1E63-A2FE4E94C2A2}"/>
              </a:ext>
            </a:extLst>
          </p:cNvPr>
          <p:cNvSpPr>
            <a:spLocks noGrp="1"/>
          </p:cNvSpPr>
          <p:nvPr>
            <p:ph type="title"/>
          </p:nvPr>
        </p:nvSpPr>
        <p:spPr>
          <a:xfrm>
            <a:off x="321734" y="4837319"/>
            <a:ext cx="4705097" cy="834819"/>
          </a:xfrm>
        </p:spPr>
        <p:txBody>
          <a:bodyPr anchor="t">
            <a:normAutofit fontScale="90000"/>
          </a:bodyPr>
          <a:lstStyle/>
          <a:p>
            <a:r>
              <a:rPr lang="en-GB" sz="2500" b="1" dirty="0"/>
              <a:t>What are the main countries where Rockbuster customers are located?</a:t>
            </a:r>
            <a:br>
              <a:rPr lang="en-GB" sz="2500" b="1" dirty="0"/>
            </a:br>
            <a:br>
              <a:rPr lang="en-GB" sz="2500" b="1" dirty="0"/>
            </a:br>
            <a:r>
              <a:rPr lang="en-GB" sz="1300" b="1" dirty="0"/>
              <a:t>https://</a:t>
            </a:r>
            <a:r>
              <a:rPr lang="en-GB" sz="1300" b="1" dirty="0" err="1"/>
              <a:t>public.tableau.com</a:t>
            </a:r>
            <a:r>
              <a:rPr lang="en-GB" sz="1300" b="1" dirty="0"/>
              <a:t>/app/profile/</a:t>
            </a:r>
            <a:r>
              <a:rPr lang="en-GB" sz="1300" b="1" dirty="0" err="1"/>
              <a:t>aysha.samsudeen</a:t>
            </a:r>
            <a:r>
              <a:rPr lang="en-GB" sz="1300" b="1" dirty="0"/>
              <a:t>/viz/</a:t>
            </a:r>
            <a:r>
              <a:rPr lang="en-GB" sz="1300" b="1" dirty="0" err="1"/>
              <a:t>SQLresult</a:t>
            </a:r>
            <a:r>
              <a:rPr lang="en-GB" sz="1300" b="1" dirty="0"/>
              <a:t>/</a:t>
            </a:r>
            <a:r>
              <a:rPr lang="en-GB" sz="1300" b="1" dirty="0" err="1"/>
              <a:t>SQLresult</a:t>
            </a:r>
            <a:br>
              <a:rPr lang="en-GB" sz="1300" b="1" dirty="0"/>
            </a:br>
            <a:br>
              <a:rPr lang="en-GB" sz="2500" b="1" dirty="0"/>
            </a:br>
            <a:endParaRPr lang="en-LK" sz="1300" dirty="0"/>
          </a:p>
        </p:txBody>
      </p:sp>
      <p:sp>
        <p:nvSpPr>
          <p:cNvPr id="9" name="Content Placeholder 8">
            <a:extLst>
              <a:ext uri="{FF2B5EF4-FFF2-40B4-BE49-F238E27FC236}">
                <a16:creationId xmlns:a16="http://schemas.microsoft.com/office/drawing/2014/main" id="{9794BEBC-0C85-1B86-D05A-5A4BD83E427F}"/>
              </a:ext>
            </a:extLst>
          </p:cNvPr>
          <p:cNvSpPr>
            <a:spLocks noGrp="1"/>
          </p:cNvSpPr>
          <p:nvPr>
            <p:ph idx="1"/>
          </p:nvPr>
        </p:nvSpPr>
        <p:spPr>
          <a:xfrm>
            <a:off x="6019333" y="4837318"/>
            <a:ext cx="5753567" cy="1601582"/>
          </a:xfrm>
        </p:spPr>
        <p:txBody>
          <a:bodyPr>
            <a:normAutofit/>
          </a:bodyPr>
          <a:lstStyle/>
          <a:p>
            <a:r>
              <a:rPr lang="en-GB" sz="1800"/>
              <a:t>Top 10 countries with highest customer based : India , China, United states, Japan, Mexico, Brazil, Russian Federation, Philippines, Turkey and Indonesia</a:t>
            </a:r>
            <a:endParaRPr lang="en-US" sz="1800" dirty="0"/>
          </a:p>
        </p:txBody>
      </p:sp>
    </p:spTree>
    <p:extLst>
      <p:ext uri="{BB962C8B-B14F-4D97-AF65-F5344CB8AC3E}">
        <p14:creationId xmlns:p14="http://schemas.microsoft.com/office/powerpoint/2010/main" val="55794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D10-E368-28CD-BF9F-654E383EDC74}"/>
              </a:ext>
            </a:extLst>
          </p:cNvPr>
          <p:cNvSpPr>
            <a:spLocks noGrp="1"/>
          </p:cNvSpPr>
          <p:nvPr>
            <p:ph type="title"/>
          </p:nvPr>
        </p:nvSpPr>
        <p:spPr>
          <a:xfrm>
            <a:off x="615557" y="3886200"/>
            <a:ext cx="4417231" cy="2337393"/>
          </a:xfrm>
        </p:spPr>
        <p:txBody>
          <a:bodyPr vert="horz" lIns="91440" tIns="45720" rIns="91440" bIns="45720" rtlCol="0" anchor="b">
            <a:normAutofit fontScale="90000"/>
          </a:bodyPr>
          <a:lstStyle/>
          <a:p>
            <a:r>
              <a:rPr lang="en-US" sz="3100" b="1" kern="1200">
                <a:solidFill>
                  <a:schemeClr val="tx1"/>
                </a:solidFill>
                <a:latin typeface="+mj-lt"/>
                <a:ea typeface="+mj-ea"/>
                <a:cs typeface="+mj-cs"/>
              </a:rPr>
              <a:t>Which movies generated the highest and lowest revenue in the last 5 years?</a:t>
            </a:r>
            <a:br>
              <a:rPr lang="en-US" sz="3100" b="1" kern="1200">
                <a:solidFill>
                  <a:schemeClr val="tx1"/>
                </a:solidFill>
                <a:latin typeface="+mj-lt"/>
                <a:ea typeface="+mj-ea"/>
                <a:cs typeface="+mj-cs"/>
              </a:rPr>
            </a:br>
            <a:endParaRPr lang="en-US" sz="3100" b="1" kern="1200">
              <a:solidFill>
                <a:schemeClr val="tx1"/>
              </a:solidFill>
              <a:latin typeface="+mj-lt"/>
              <a:ea typeface="+mj-ea"/>
              <a:cs typeface="+mj-cs"/>
            </a:endParaRPr>
          </a:p>
        </p:txBody>
      </p:sp>
      <p:pic>
        <p:nvPicPr>
          <p:cNvPr id="5" name="Content Placeholder 4" descr="A screenshot of a graph&#10;&#10;Description automatically generated">
            <a:extLst>
              <a:ext uri="{FF2B5EF4-FFF2-40B4-BE49-F238E27FC236}">
                <a16:creationId xmlns:a16="http://schemas.microsoft.com/office/drawing/2014/main" id="{477162DF-D707-01C3-A9CF-6F7981C07C0D}"/>
              </a:ext>
            </a:extLst>
          </p:cNvPr>
          <p:cNvPicPr>
            <a:picLocks noGrp="1" noChangeAspect="1"/>
          </p:cNvPicPr>
          <p:nvPr>
            <p:ph idx="1"/>
          </p:nvPr>
        </p:nvPicPr>
        <p:blipFill>
          <a:blip r:embed="rId2"/>
          <a:srcRect r="11909" b="-1"/>
          <a:stretch/>
        </p:blipFill>
        <p:spPr>
          <a:xfrm>
            <a:off x="20" y="1"/>
            <a:ext cx="6071587" cy="3429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7F4F721-E5F7-8829-E1B0-E54D96FD450E}"/>
              </a:ext>
            </a:extLst>
          </p:cNvPr>
          <p:cNvPicPr>
            <a:picLocks noChangeAspect="1"/>
          </p:cNvPicPr>
          <p:nvPr/>
        </p:nvPicPr>
        <p:blipFill>
          <a:blip r:embed="rId3"/>
          <a:srcRect t="14656" r="2" b="2"/>
          <a:stretch/>
        </p:blipFill>
        <p:spPr>
          <a:xfrm>
            <a:off x="6127320" y="-1"/>
            <a:ext cx="6064680" cy="3429001"/>
          </a:xfrm>
          <a:prstGeom prst="rect">
            <a:avLst/>
          </a:prstGeom>
        </p:spPr>
      </p:pic>
      <p:sp>
        <p:nvSpPr>
          <p:cNvPr id="6" name="TextBox 5">
            <a:extLst>
              <a:ext uri="{FF2B5EF4-FFF2-40B4-BE49-F238E27FC236}">
                <a16:creationId xmlns:a16="http://schemas.microsoft.com/office/drawing/2014/main" id="{6D6956B9-9222-463C-E948-7CE60C778392}"/>
              </a:ext>
            </a:extLst>
          </p:cNvPr>
          <p:cNvSpPr txBox="1"/>
          <p:nvPr/>
        </p:nvSpPr>
        <p:spPr>
          <a:xfrm>
            <a:off x="6043169" y="3814764"/>
            <a:ext cx="5221732" cy="2337393"/>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endParaRPr lang="en-US" dirty="0"/>
          </a:p>
          <a:p>
            <a:pPr indent="-228600">
              <a:lnSpc>
                <a:spcPct val="120000"/>
              </a:lnSpc>
              <a:spcAft>
                <a:spcPts val="600"/>
              </a:spcAft>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https://public.tableau.com/app/profile/aysha.samsudeen/viz/Top10movietitle/Sheet1#1</a:t>
            </a:r>
            <a:endParaRPr lang="en-US" dirty="0"/>
          </a:p>
          <a:p>
            <a:pPr indent="-228600">
              <a:lnSpc>
                <a:spcPct val="120000"/>
              </a:lnSpc>
              <a:spcAft>
                <a:spcPts val="600"/>
              </a:spcAft>
              <a:buFont typeface="Arial" panose="020B0604020202020204" pitchFamily="34" charset="0"/>
              <a:buChar char="•"/>
            </a:pPr>
            <a:r>
              <a:rPr lang="en-US" dirty="0"/>
              <a:t>https://</a:t>
            </a:r>
            <a:r>
              <a:rPr lang="en-US" dirty="0" err="1"/>
              <a:t>public.tableau.com</a:t>
            </a:r>
            <a:r>
              <a:rPr lang="en-US" dirty="0"/>
              <a:t>/app/profile/</a:t>
            </a:r>
            <a:r>
              <a:rPr lang="en-US" dirty="0" err="1"/>
              <a:t>aysha.samsudeen</a:t>
            </a:r>
            <a:r>
              <a:rPr lang="en-US" dirty="0"/>
              <a:t>/viz/Top10categoriesbasedonrevenuegenerated/Sheet1#1</a:t>
            </a:r>
          </a:p>
        </p:txBody>
      </p:sp>
    </p:spTree>
    <p:extLst>
      <p:ext uri="{BB962C8B-B14F-4D97-AF65-F5344CB8AC3E}">
        <p14:creationId xmlns:p14="http://schemas.microsoft.com/office/powerpoint/2010/main" val="107016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8D4C-E264-883C-5A2F-7B34D8CFA19A}"/>
              </a:ext>
            </a:extLst>
          </p:cNvPr>
          <p:cNvSpPr>
            <a:spLocks noGrp="1"/>
          </p:cNvSpPr>
          <p:nvPr>
            <p:ph type="title"/>
          </p:nvPr>
        </p:nvSpPr>
        <p:spPr>
          <a:xfrm>
            <a:off x="7682231" y="981869"/>
            <a:ext cx="3212502" cy="4114800"/>
          </a:xfrm>
        </p:spPr>
        <p:txBody>
          <a:bodyPr anchor="b">
            <a:normAutofit/>
          </a:bodyPr>
          <a:lstStyle/>
          <a:p>
            <a:br>
              <a:rPr lang="en-GB" sz="2000" b="1" dirty="0"/>
            </a:br>
            <a:br>
              <a:rPr lang="en-GB" sz="2000" b="1" dirty="0"/>
            </a:br>
            <a:br>
              <a:rPr lang="en-GB" sz="2000" b="0" dirty="0"/>
            </a:br>
            <a:r>
              <a:rPr lang="en-GB" sz="2000" b="0" dirty="0"/>
              <a:t>Who are the Top 5 customers with </a:t>
            </a:r>
            <a:br>
              <a:rPr lang="en-GB" sz="2000" b="0" dirty="0"/>
            </a:br>
            <a:r>
              <a:rPr lang="en-GB" sz="2000" b="0" dirty="0"/>
              <a:t>the highest purchasing?</a:t>
            </a:r>
            <a:br>
              <a:rPr lang="en-GB" sz="2000" b="0" dirty="0"/>
            </a:br>
            <a:br>
              <a:rPr lang="en-GB" sz="2000" b="0" dirty="0"/>
            </a:br>
            <a:r>
              <a:rPr lang="en-GB" sz="1600" b="0" dirty="0">
                <a:latin typeface="+mn-lt"/>
              </a:rPr>
              <a:t>HARVEY</a:t>
            </a:r>
            <a:br>
              <a:rPr lang="en-GB" sz="1600" b="0" dirty="0">
                <a:latin typeface="+mn-lt"/>
              </a:rPr>
            </a:br>
            <a:r>
              <a:rPr lang="en-GB" sz="1600" b="0" dirty="0">
                <a:latin typeface="+mn-lt"/>
              </a:rPr>
              <a:t>PURLOCK</a:t>
            </a:r>
            <a:br>
              <a:rPr lang="en-GB" sz="1600" b="0" dirty="0">
                <a:latin typeface="+mn-lt"/>
              </a:rPr>
            </a:br>
            <a:r>
              <a:rPr lang="en-GB" sz="1600" b="0" dirty="0">
                <a:latin typeface="+mn-lt"/>
              </a:rPr>
              <a:t>WELCH</a:t>
            </a:r>
            <a:br>
              <a:rPr lang="en-GB" sz="1600" b="0" dirty="0">
                <a:latin typeface="+mn-lt"/>
              </a:rPr>
            </a:br>
            <a:r>
              <a:rPr lang="en-GB" sz="1600" b="0" dirty="0">
                <a:latin typeface="+mn-lt"/>
              </a:rPr>
              <a:t>TALBERT </a:t>
            </a:r>
            <a:br>
              <a:rPr lang="en-GB" sz="1600" b="0" dirty="0">
                <a:latin typeface="+mn-lt"/>
              </a:rPr>
            </a:br>
            <a:r>
              <a:rPr lang="en-GB" sz="1600" b="0" dirty="0">
                <a:latin typeface="+mn-lt"/>
              </a:rPr>
              <a:t>BUFORD</a:t>
            </a:r>
            <a:br>
              <a:rPr lang="en-GB" sz="2000" dirty="0"/>
            </a:br>
            <a:endParaRPr lang="en-LK" sz="2000" dirty="0"/>
          </a:p>
        </p:txBody>
      </p:sp>
      <p:pic>
        <p:nvPicPr>
          <p:cNvPr id="14" name="Content Placeholder 13" descr="A screenshot of a computer&#10;&#10;Description automatically generated">
            <a:extLst>
              <a:ext uri="{FF2B5EF4-FFF2-40B4-BE49-F238E27FC236}">
                <a16:creationId xmlns:a16="http://schemas.microsoft.com/office/drawing/2014/main" id="{C7C557EB-692C-6D21-53A8-E91599C19CA5}"/>
              </a:ext>
            </a:extLst>
          </p:cNvPr>
          <p:cNvPicPr>
            <a:picLocks noGrp="1" noChangeAspect="1"/>
          </p:cNvPicPr>
          <p:nvPr>
            <p:ph idx="1"/>
          </p:nvPr>
        </p:nvPicPr>
        <p:blipFill>
          <a:blip r:embed="rId2"/>
          <a:stretch>
            <a:fillRect/>
          </a:stretch>
        </p:blipFill>
        <p:spPr>
          <a:xfrm>
            <a:off x="700367" y="981869"/>
            <a:ext cx="5996527" cy="4735513"/>
          </a:xfrm>
        </p:spPr>
      </p:pic>
    </p:spTree>
    <p:extLst>
      <p:ext uri="{BB962C8B-B14F-4D97-AF65-F5344CB8AC3E}">
        <p14:creationId xmlns:p14="http://schemas.microsoft.com/office/powerpoint/2010/main" val="246576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8181-6029-E058-D4E9-1DB60C11E9D8}"/>
              </a:ext>
            </a:extLst>
          </p:cNvPr>
          <p:cNvSpPr>
            <a:spLocks noGrp="1"/>
          </p:cNvSpPr>
          <p:nvPr>
            <p:ph type="title"/>
          </p:nvPr>
        </p:nvSpPr>
        <p:spPr>
          <a:xfrm>
            <a:off x="640079" y="285751"/>
            <a:ext cx="10890929" cy="857250"/>
          </a:xfrm>
        </p:spPr>
        <p:txBody>
          <a:bodyPr/>
          <a:lstStyle/>
          <a:p>
            <a:r>
              <a:rPr lang="en-LK" dirty="0"/>
              <a:t>Recommendations:</a:t>
            </a:r>
          </a:p>
        </p:txBody>
      </p:sp>
      <p:sp>
        <p:nvSpPr>
          <p:cNvPr id="3" name="Content Placeholder 2">
            <a:extLst>
              <a:ext uri="{FF2B5EF4-FFF2-40B4-BE49-F238E27FC236}">
                <a16:creationId xmlns:a16="http://schemas.microsoft.com/office/drawing/2014/main" id="{3381517C-7805-88FE-7293-6EB5B1885A55}"/>
              </a:ext>
            </a:extLst>
          </p:cNvPr>
          <p:cNvSpPr>
            <a:spLocks noGrp="1"/>
          </p:cNvSpPr>
          <p:nvPr>
            <p:ph idx="1"/>
          </p:nvPr>
        </p:nvSpPr>
        <p:spPr>
          <a:xfrm>
            <a:off x="640080" y="1414463"/>
            <a:ext cx="10890928" cy="4785169"/>
          </a:xfrm>
        </p:spPr>
        <p:txBody>
          <a:bodyPr>
            <a:normAutofit/>
          </a:bodyPr>
          <a:lstStyle/>
          <a:p>
            <a:r>
              <a:rPr lang="en-GB" dirty="0"/>
              <a:t>Rockbuster Stealth has several categories they need to focus on to generate more revenue like Sports, Sci fi and Animation </a:t>
            </a:r>
          </a:p>
          <a:p>
            <a:r>
              <a:rPr lang="en-GB" dirty="0"/>
              <a:t>Customers can be rewarded in many ways apart from gift vouchers even by sending new product launches. </a:t>
            </a:r>
          </a:p>
          <a:p>
            <a:r>
              <a:rPr lang="en-GB" dirty="0"/>
              <a:t>Focusing on optimising maximum market share in India and China and figure out other market penetration tactics to grow in this part of the world.</a:t>
            </a:r>
          </a:p>
          <a:p>
            <a:r>
              <a:rPr lang="en-GB" dirty="0"/>
              <a:t>Rockbuster overall focus should be to generate and optimise customer interest and venture into potential new markets if market conditions are favourable.</a:t>
            </a:r>
          </a:p>
          <a:p>
            <a:pPr marL="0" indent="0">
              <a:buNone/>
            </a:pPr>
            <a:endParaRPr lang="en-GB" dirty="0"/>
          </a:p>
        </p:txBody>
      </p:sp>
      <p:pic>
        <p:nvPicPr>
          <p:cNvPr id="2050" name="Picture 2" descr="A Matter of Facts: Who owns your media ...">
            <a:extLst>
              <a:ext uri="{FF2B5EF4-FFF2-40B4-BE49-F238E27FC236}">
                <a16:creationId xmlns:a16="http://schemas.microsoft.com/office/drawing/2014/main" id="{96F83018-DB8F-9910-DA92-2EB26F6FB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950" y="4406900"/>
            <a:ext cx="33147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5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078F2-E1CA-DD69-8AF8-AA048C641542}"/>
              </a:ext>
            </a:extLst>
          </p:cNvPr>
          <p:cNvSpPr>
            <a:spLocks noGrp="1"/>
          </p:cNvSpPr>
          <p:nvPr>
            <p:ph type="title"/>
          </p:nvPr>
        </p:nvSpPr>
        <p:spPr>
          <a:xfrm>
            <a:off x="640080" y="914399"/>
            <a:ext cx="3000587" cy="4160520"/>
          </a:xfrm>
        </p:spPr>
        <p:txBody>
          <a:bodyPr anchor="t">
            <a:normAutofit/>
          </a:bodyPr>
          <a:lstStyle/>
          <a:p>
            <a:r>
              <a:rPr lang="en-LK" sz="3600"/>
              <a:t>About me</a:t>
            </a:r>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FFB9D4-4965-E7C0-2A57-84BB531D36B1}"/>
              </a:ext>
            </a:extLst>
          </p:cNvPr>
          <p:cNvGraphicFramePr>
            <a:graphicFrameLocks noGrp="1"/>
          </p:cNvGraphicFramePr>
          <p:nvPr>
            <p:ph idx="1"/>
            <p:extLst>
              <p:ext uri="{D42A27DB-BD31-4B8C-83A1-F6EECF244321}">
                <p14:modId xmlns:p14="http://schemas.microsoft.com/office/powerpoint/2010/main" val="2842949821"/>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648AF2D0-5804-26A5-9407-EAFA2BC14BBD}"/>
              </a:ext>
            </a:extLst>
          </p:cNvPr>
          <p:cNvPicPr>
            <a:picLocks noChangeAspect="1"/>
          </p:cNvPicPr>
          <p:nvPr/>
        </p:nvPicPr>
        <p:blipFill>
          <a:blip r:embed="rId7"/>
          <a:stretch>
            <a:fillRect/>
          </a:stretch>
        </p:blipFill>
        <p:spPr>
          <a:xfrm>
            <a:off x="640080" y="1815357"/>
            <a:ext cx="3312782" cy="3556834"/>
          </a:xfrm>
          <a:prstGeom prst="rect">
            <a:avLst/>
          </a:prstGeom>
        </p:spPr>
      </p:pic>
    </p:spTree>
    <p:extLst>
      <p:ext uri="{BB962C8B-B14F-4D97-AF65-F5344CB8AC3E}">
        <p14:creationId xmlns:p14="http://schemas.microsoft.com/office/powerpoint/2010/main" val="96591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56927" y="1469449"/>
            <a:ext cx="5327023" cy="3919102"/>
          </a:xfrm>
          <a:prstGeom prst="rect">
            <a:avLst/>
          </a:prstGeom>
        </p:spPr>
      </p:pic>
      <p:sp>
        <p:nvSpPr>
          <p:cNvPr id="3" name="object 3"/>
          <p:cNvSpPr txBox="1">
            <a:spLocks noGrp="1"/>
          </p:cNvSpPr>
          <p:nvPr>
            <p:ph type="title"/>
          </p:nvPr>
        </p:nvSpPr>
        <p:spPr>
          <a:xfrm>
            <a:off x="621332" y="123480"/>
            <a:ext cx="4806761" cy="966630"/>
          </a:xfrm>
          <a:prstGeom prst="rect">
            <a:avLst/>
          </a:prstGeom>
        </p:spPr>
        <p:txBody>
          <a:bodyPr vert="horz" wrap="square" lIns="0" tIns="236430" rIns="0" bIns="0" rtlCol="0" anchor="t">
            <a:spAutoFit/>
          </a:bodyPr>
          <a:lstStyle/>
          <a:p>
            <a:pPr marL="10012">
              <a:spcBef>
                <a:spcPts val="1862"/>
              </a:spcBef>
            </a:pPr>
            <a:r>
              <a:rPr sz="4730" spc="91" dirty="0"/>
              <a:t>Instacart</a:t>
            </a:r>
            <a:endParaRPr sz="4730" dirty="0"/>
          </a:p>
        </p:txBody>
      </p:sp>
      <p:sp>
        <p:nvSpPr>
          <p:cNvPr id="4" name="object 4"/>
          <p:cNvSpPr txBox="1"/>
          <p:nvPr/>
        </p:nvSpPr>
        <p:spPr>
          <a:xfrm>
            <a:off x="490205" y="1384300"/>
            <a:ext cx="5148596" cy="3919103"/>
          </a:xfrm>
          <a:prstGeom prst="rect">
            <a:avLst/>
          </a:prstGeom>
        </p:spPr>
        <p:txBody>
          <a:bodyPr vert="horz" wrap="square" lIns="0" tIns="7701" rIns="0" bIns="0" rtlCol="0">
            <a:spAutoFit/>
          </a:bodyPr>
          <a:lstStyle/>
          <a:p>
            <a:r>
              <a:rPr lang="en-GB" sz="2000" dirty="0"/>
              <a:t>Instacart is a real-life online grocery platform operating in the US and Canada</a:t>
            </a:r>
            <a:r>
              <a:rPr lang="en-GB" sz="1800" spc="124" dirty="0"/>
              <a:t>.</a:t>
            </a:r>
            <a:endParaRPr lang="en-LK" sz="2000" spc="124" dirty="0"/>
          </a:p>
          <a:p>
            <a:endParaRPr lang="en-US" sz="2000" dirty="0"/>
          </a:p>
          <a:p>
            <a:pPr marR="90490">
              <a:lnSpc>
                <a:spcPct val="110300"/>
              </a:lnSpc>
              <a:spcBef>
                <a:spcPts val="61"/>
              </a:spcBef>
            </a:pPr>
            <a:r>
              <a:rPr lang="en-US" sz="2000" dirty="0"/>
              <a:t>The main focus is to develop</a:t>
            </a:r>
            <a:r>
              <a:rPr sz="2000" dirty="0"/>
              <a:t> a targeted marketing </a:t>
            </a:r>
            <a:r>
              <a:rPr lang="en-US" sz="2000" dirty="0"/>
              <a:t>st</a:t>
            </a:r>
            <a:r>
              <a:rPr sz="2000" dirty="0"/>
              <a:t>rategy with a focus on</a:t>
            </a:r>
            <a:r>
              <a:rPr lang="en-US" sz="2000" dirty="0"/>
              <a:t> exploratory analysis, customer profiling and customer segmentation. </a:t>
            </a:r>
          </a:p>
          <a:p>
            <a:pPr marR="90490">
              <a:lnSpc>
                <a:spcPct val="110300"/>
              </a:lnSpc>
              <a:spcBef>
                <a:spcPts val="61"/>
              </a:spcBef>
            </a:pPr>
            <a:r>
              <a:rPr lang="en-US" sz="2000" dirty="0"/>
              <a:t> </a:t>
            </a:r>
            <a:endParaRPr sz="2000" dirty="0"/>
          </a:p>
          <a:p>
            <a:r>
              <a:rPr sz="2000" dirty="0"/>
              <a:t>Method</a:t>
            </a:r>
            <a:r>
              <a:rPr lang="en-US" sz="2000" dirty="0"/>
              <a:t>s utilized are </a:t>
            </a:r>
            <a:r>
              <a:rPr sz="2000" dirty="0"/>
              <a:t>Data wrangling, merging, grouping, grouping; deriving variables.</a:t>
            </a:r>
          </a:p>
          <a:p>
            <a:pPr>
              <a:spcBef>
                <a:spcPts val="297"/>
              </a:spcBef>
            </a:pPr>
            <a:endParaRPr sz="2000" dirty="0"/>
          </a:p>
          <a:p>
            <a:r>
              <a:rPr sz="2000" dirty="0"/>
              <a:t>Data </a:t>
            </a:r>
            <a:r>
              <a:rPr lang="en-US" sz="2000" dirty="0"/>
              <a:t>– Insta cart data set </a:t>
            </a:r>
            <a:endParaRPr sz="2000" b="1" u="sng"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9373-0E18-8FC8-2FD3-23A842EE32EF}"/>
              </a:ext>
            </a:extLst>
          </p:cNvPr>
          <p:cNvSpPr>
            <a:spLocks noGrp="1"/>
          </p:cNvSpPr>
          <p:nvPr>
            <p:ph type="title"/>
          </p:nvPr>
        </p:nvSpPr>
        <p:spPr>
          <a:xfrm>
            <a:off x="640079" y="328613"/>
            <a:ext cx="10890929" cy="714375"/>
          </a:xfrm>
        </p:spPr>
        <p:txBody>
          <a:bodyPr/>
          <a:lstStyle/>
          <a:p>
            <a:r>
              <a:rPr lang="en-LK" dirty="0"/>
              <a:t>Target Audience for Instacart</a:t>
            </a:r>
          </a:p>
        </p:txBody>
      </p:sp>
      <p:pic>
        <p:nvPicPr>
          <p:cNvPr id="4" name="Content Placeholder 3">
            <a:extLst>
              <a:ext uri="{FF2B5EF4-FFF2-40B4-BE49-F238E27FC236}">
                <a16:creationId xmlns:a16="http://schemas.microsoft.com/office/drawing/2014/main" id="{00000000-0008-0000-0500-000007000000}"/>
              </a:ext>
            </a:extLst>
          </p:cNvPr>
          <p:cNvPicPr>
            <a:picLocks noGrp="1" noChangeAspect="1"/>
          </p:cNvPicPr>
          <p:nvPr>
            <p:ph idx="1"/>
          </p:nvPr>
        </p:nvPicPr>
        <p:blipFill>
          <a:blip r:embed="rId2"/>
          <a:stretch>
            <a:fillRect/>
          </a:stretch>
        </p:blipFill>
        <p:spPr>
          <a:xfrm>
            <a:off x="6678033" y="1027112"/>
            <a:ext cx="5422900" cy="4803775"/>
          </a:xfrm>
          <a:prstGeom prst="rect">
            <a:avLst/>
          </a:prstGeom>
        </p:spPr>
      </p:pic>
      <p:sp>
        <p:nvSpPr>
          <p:cNvPr id="6" name="TextBox 5">
            <a:extLst>
              <a:ext uri="{FF2B5EF4-FFF2-40B4-BE49-F238E27FC236}">
                <a16:creationId xmlns:a16="http://schemas.microsoft.com/office/drawing/2014/main" id="{6020CD85-6AC0-EBF8-DEB4-F3FDF3B4D047}"/>
              </a:ext>
            </a:extLst>
          </p:cNvPr>
          <p:cNvSpPr txBox="1"/>
          <p:nvPr/>
        </p:nvSpPr>
        <p:spPr>
          <a:xfrm>
            <a:off x="814389" y="1471613"/>
            <a:ext cx="5060156" cy="4524315"/>
          </a:xfrm>
          <a:prstGeom prst="rect">
            <a:avLst/>
          </a:prstGeom>
          <a:noFill/>
        </p:spPr>
        <p:txBody>
          <a:bodyPr wrap="square" rtlCol="0">
            <a:spAutoFit/>
          </a:bodyPr>
          <a:lstStyle/>
          <a:p>
            <a:pPr marL="285750" indent="-285750">
              <a:buFont typeface="Arial" panose="020B0604020202020204" pitchFamily="34" charset="0"/>
              <a:buChar char="•"/>
            </a:pPr>
            <a:r>
              <a:rPr lang="en-LK" dirty="0"/>
              <a:t>Instacart is an online purchasing store, driven by senior, middle aged and adult customers. This group can be made up of below:</a:t>
            </a:r>
          </a:p>
          <a:p>
            <a:pPr marL="285750" indent="-285750">
              <a:buFont typeface="Arial" panose="020B0604020202020204" pitchFamily="34" charset="0"/>
              <a:buChar char="•"/>
            </a:pPr>
            <a:r>
              <a:rPr lang="en-GB" b="1" dirty="0"/>
              <a:t>Professionals</a:t>
            </a:r>
            <a:r>
              <a:rPr lang="en-GB" dirty="0"/>
              <a:t>: Time-saving grocery shopping</a:t>
            </a:r>
          </a:p>
          <a:p>
            <a:pPr marL="285750" indent="-285750">
              <a:buFont typeface="Arial" panose="020B0604020202020204" pitchFamily="34" charset="0"/>
              <a:buChar char="•"/>
            </a:pPr>
            <a:r>
              <a:rPr lang="en-GB" b="1" dirty="0"/>
              <a:t>Tech-Savvy Consumers</a:t>
            </a:r>
            <a:r>
              <a:rPr lang="en-GB" dirty="0"/>
              <a:t>: Convenient app-based shopping</a:t>
            </a:r>
          </a:p>
          <a:p>
            <a:pPr marL="285750" indent="-285750">
              <a:buFont typeface="Arial" panose="020B0604020202020204" pitchFamily="34" charset="0"/>
              <a:buChar char="•"/>
            </a:pPr>
            <a:r>
              <a:rPr lang="en-GB" b="1" dirty="0"/>
              <a:t>Parents/Families</a:t>
            </a:r>
            <a:r>
              <a:rPr lang="en-GB" dirty="0"/>
              <a:t>: Easy grocery shopping from home</a:t>
            </a:r>
          </a:p>
          <a:p>
            <a:pPr marL="285750" indent="-285750">
              <a:buFont typeface="Arial" panose="020B0604020202020204" pitchFamily="34" charset="0"/>
              <a:buChar char="•"/>
            </a:pPr>
            <a:r>
              <a:rPr lang="en-GB" b="1" dirty="0"/>
              <a:t>Elderly/Disabled</a:t>
            </a:r>
            <a:r>
              <a:rPr lang="en-GB" dirty="0"/>
              <a:t>: Accessible delivery for those with mobility challenges</a:t>
            </a:r>
            <a:endParaRPr lang="en-GB" b="1" dirty="0"/>
          </a:p>
          <a:p>
            <a:pPr marL="285750" indent="-285750">
              <a:buFont typeface="Arial" panose="020B0604020202020204" pitchFamily="34" charset="0"/>
              <a:buChar char="•"/>
            </a:pPr>
            <a:r>
              <a:rPr lang="en-GB" b="1" dirty="0"/>
              <a:t>Health-Conscious Shoppers</a:t>
            </a:r>
            <a:r>
              <a:rPr lang="en-GB" dirty="0"/>
              <a:t>: Quick access to healthy food options</a:t>
            </a:r>
          </a:p>
          <a:p>
            <a:pPr marL="285750" indent="-285750">
              <a:buFont typeface="Arial" panose="020B0604020202020204" pitchFamily="34" charset="0"/>
              <a:buChar char="•"/>
            </a:pPr>
            <a:r>
              <a:rPr lang="en-GB" b="1" dirty="0"/>
              <a:t>Price-Sensitive Shoppers</a:t>
            </a:r>
            <a:r>
              <a:rPr lang="en-GB" dirty="0"/>
              <a:t>: Deals and discounts on groceries</a:t>
            </a:r>
          </a:p>
          <a:p>
            <a:pPr marL="285750" indent="-285750">
              <a:buFont typeface="Arial" panose="020B0604020202020204" pitchFamily="34" charset="0"/>
              <a:buChar char="•"/>
            </a:pPr>
            <a:r>
              <a:rPr lang="en-GB" b="1" dirty="0"/>
              <a:t>Urban Dwellers</a:t>
            </a:r>
            <a:r>
              <a:rPr lang="en-GB" dirty="0"/>
              <a:t>: Convenient service for city living</a:t>
            </a:r>
            <a:endParaRPr lang="en-LK" dirty="0"/>
          </a:p>
        </p:txBody>
      </p:sp>
    </p:spTree>
    <p:extLst>
      <p:ext uri="{BB962C8B-B14F-4D97-AF65-F5344CB8AC3E}">
        <p14:creationId xmlns:p14="http://schemas.microsoft.com/office/powerpoint/2010/main" val="156047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9886-0B03-E9DB-CEAF-CE1EFC738BB5}"/>
              </a:ext>
            </a:extLst>
          </p:cNvPr>
          <p:cNvSpPr>
            <a:spLocks noGrp="1"/>
          </p:cNvSpPr>
          <p:nvPr>
            <p:ph type="title"/>
          </p:nvPr>
        </p:nvSpPr>
        <p:spPr>
          <a:xfrm>
            <a:off x="100014" y="114300"/>
            <a:ext cx="6686550" cy="671513"/>
          </a:xfrm>
        </p:spPr>
        <p:txBody>
          <a:bodyPr>
            <a:normAutofit fontScale="90000"/>
          </a:bodyPr>
          <a:lstStyle/>
          <a:p>
            <a:r>
              <a:rPr lang="en-LK" dirty="0"/>
              <a:t>Instacart ordering strategy </a:t>
            </a:r>
          </a:p>
        </p:txBody>
      </p:sp>
      <p:pic>
        <p:nvPicPr>
          <p:cNvPr id="4" name="Content Placeholder 3">
            <a:extLst>
              <a:ext uri="{FF2B5EF4-FFF2-40B4-BE49-F238E27FC236}">
                <a16:creationId xmlns:a16="http://schemas.microsoft.com/office/drawing/2014/main" id="{00000000-0008-0000-0500-000003000000}"/>
              </a:ext>
            </a:extLst>
          </p:cNvPr>
          <p:cNvPicPr>
            <a:picLocks noGrp="1" noChangeAspect="1"/>
          </p:cNvPicPr>
          <p:nvPr>
            <p:ph idx="1"/>
          </p:nvPr>
        </p:nvPicPr>
        <p:blipFill>
          <a:blip r:embed="rId2"/>
          <a:stretch>
            <a:fillRect/>
          </a:stretch>
        </p:blipFill>
        <p:spPr>
          <a:xfrm>
            <a:off x="6958012" y="114300"/>
            <a:ext cx="4691063" cy="3483659"/>
          </a:xfrm>
          <a:prstGeom prst="rect">
            <a:avLst/>
          </a:prstGeom>
        </p:spPr>
      </p:pic>
      <p:pic>
        <p:nvPicPr>
          <p:cNvPr id="5" name="Picture 4">
            <a:extLst>
              <a:ext uri="{FF2B5EF4-FFF2-40B4-BE49-F238E27FC236}">
                <a16:creationId xmlns:a16="http://schemas.microsoft.com/office/drawing/2014/main" id="{00000000-0008-0000-0500-000004000000}"/>
              </a:ext>
            </a:extLst>
          </p:cNvPr>
          <p:cNvPicPr>
            <a:picLocks noChangeAspect="1"/>
          </p:cNvPicPr>
          <p:nvPr/>
        </p:nvPicPr>
        <p:blipFill>
          <a:blip r:embed="rId3"/>
          <a:stretch>
            <a:fillRect/>
          </a:stretch>
        </p:blipFill>
        <p:spPr>
          <a:xfrm>
            <a:off x="6918335" y="3597958"/>
            <a:ext cx="5168891" cy="3260041"/>
          </a:xfrm>
          <a:prstGeom prst="rect">
            <a:avLst/>
          </a:prstGeom>
        </p:spPr>
      </p:pic>
      <p:sp>
        <p:nvSpPr>
          <p:cNvPr id="6" name="TextBox 5">
            <a:extLst>
              <a:ext uri="{FF2B5EF4-FFF2-40B4-BE49-F238E27FC236}">
                <a16:creationId xmlns:a16="http://schemas.microsoft.com/office/drawing/2014/main" id="{3F38BD31-C972-495A-2BEF-78AD6597256B}"/>
              </a:ext>
            </a:extLst>
          </p:cNvPr>
          <p:cNvSpPr txBox="1"/>
          <p:nvPr/>
        </p:nvSpPr>
        <p:spPr>
          <a:xfrm>
            <a:off x="542925" y="2305296"/>
            <a:ext cx="6000750" cy="3146311"/>
          </a:xfrm>
          <a:prstGeom prst="rect">
            <a:avLst/>
          </a:prstGeom>
          <a:noFill/>
        </p:spPr>
        <p:txBody>
          <a:bodyPr wrap="square" rtlCol="0">
            <a:spAutoFit/>
          </a:bodyPr>
          <a:lstStyle/>
          <a:p>
            <a:pPr marL="228600" indent="-228600">
              <a:lnSpc>
                <a:spcPct val="120000"/>
              </a:lnSpc>
              <a:spcBef>
                <a:spcPts val="1000"/>
              </a:spcBef>
              <a:buSzPct val="87000"/>
              <a:buFont typeface="Arial" panose="020B0604020202020204" pitchFamily="34" charset="0"/>
              <a:buChar char="•"/>
            </a:pPr>
            <a:r>
              <a:rPr lang="en-GB" sz="2000" dirty="0"/>
              <a:t>The busiest ordering days are weekends (Saturday, Sunday, then Friday), with spending peaking on Friday and dropping after Saturday (bar chart). </a:t>
            </a:r>
          </a:p>
          <a:p>
            <a:pPr marL="228600" indent="-228600">
              <a:lnSpc>
                <a:spcPct val="120000"/>
              </a:lnSpc>
              <a:spcBef>
                <a:spcPts val="1000"/>
              </a:spcBef>
              <a:buSzPct val="87000"/>
              <a:buFont typeface="Arial" panose="020B0604020202020204" pitchFamily="34" charset="0"/>
              <a:buChar char="•"/>
            </a:pPr>
            <a:r>
              <a:rPr lang="en-GB" sz="2000" dirty="0"/>
              <a:t>Orders mostly occur between 8am to 7pm, aligning with regular store hours. Fewest orders happen before 8am, and orders gradually decline after 8pm (histogram). </a:t>
            </a:r>
            <a:endParaRPr lang="en-LK" sz="2000" dirty="0"/>
          </a:p>
        </p:txBody>
      </p:sp>
    </p:spTree>
    <p:extLst>
      <p:ext uri="{BB962C8B-B14F-4D97-AF65-F5344CB8AC3E}">
        <p14:creationId xmlns:p14="http://schemas.microsoft.com/office/powerpoint/2010/main" val="406094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A8D0-BB3A-4CB1-79E8-033F3FAE84EC}"/>
              </a:ext>
            </a:extLst>
          </p:cNvPr>
          <p:cNvSpPr>
            <a:spLocks noGrp="1"/>
          </p:cNvSpPr>
          <p:nvPr>
            <p:ph type="title"/>
          </p:nvPr>
        </p:nvSpPr>
        <p:spPr>
          <a:xfrm>
            <a:off x="640080" y="342901"/>
            <a:ext cx="9404034" cy="628650"/>
          </a:xfrm>
        </p:spPr>
        <p:txBody>
          <a:bodyPr>
            <a:normAutofit fontScale="90000"/>
          </a:bodyPr>
          <a:lstStyle/>
          <a:p>
            <a:r>
              <a:rPr lang="en-LK" dirty="0"/>
              <a:t>Recommendations on Strategy</a:t>
            </a:r>
          </a:p>
        </p:txBody>
      </p:sp>
      <p:sp>
        <p:nvSpPr>
          <p:cNvPr id="3" name="Content Placeholder 2">
            <a:extLst>
              <a:ext uri="{FF2B5EF4-FFF2-40B4-BE49-F238E27FC236}">
                <a16:creationId xmlns:a16="http://schemas.microsoft.com/office/drawing/2014/main" id="{082BAA4E-3117-8ACF-C8C8-2E0854E70CCD}"/>
              </a:ext>
            </a:extLst>
          </p:cNvPr>
          <p:cNvSpPr>
            <a:spLocks noGrp="1"/>
          </p:cNvSpPr>
          <p:nvPr>
            <p:ph idx="1"/>
          </p:nvPr>
        </p:nvSpPr>
        <p:spPr>
          <a:xfrm>
            <a:off x="640080" y="1228725"/>
            <a:ext cx="10890928" cy="4970907"/>
          </a:xfrm>
        </p:spPr>
        <p:txBody>
          <a:bodyPr>
            <a:normAutofit fontScale="25000" lnSpcReduction="20000"/>
          </a:bodyPr>
          <a:lstStyle/>
          <a:p>
            <a:r>
              <a:rPr lang="en-GB" sz="7200" b="1" dirty="0"/>
              <a:t>Target Audience</a:t>
            </a:r>
          </a:p>
          <a:p>
            <a:pPr>
              <a:buFont typeface="Arial" panose="020B0604020202020204" pitchFamily="34" charset="0"/>
              <a:buChar char="•"/>
            </a:pPr>
            <a:r>
              <a:rPr lang="en-GB" sz="7200" b="1" dirty="0"/>
              <a:t>Focus:</a:t>
            </a:r>
            <a:r>
              <a:rPr lang="en-GB" sz="7200" dirty="0"/>
              <a:t> Low- and middle-income shoppers (&lt;$200k)</a:t>
            </a:r>
          </a:p>
          <a:p>
            <a:pPr>
              <a:buFont typeface="Arial" panose="020B0604020202020204" pitchFamily="34" charset="0"/>
              <a:buChar char="•"/>
            </a:pPr>
            <a:r>
              <a:rPr lang="en-GB" sz="7200" b="1" dirty="0"/>
              <a:t>Key Segment:</a:t>
            </a:r>
            <a:r>
              <a:rPr lang="en-GB" sz="7200" dirty="0"/>
              <a:t> Small families (higher per capita spending despite fewer members)</a:t>
            </a:r>
          </a:p>
          <a:p>
            <a:pPr>
              <a:buFont typeface="Arial" panose="020B0604020202020204" pitchFamily="34" charset="0"/>
              <a:buChar char="•"/>
            </a:pPr>
            <a:r>
              <a:rPr lang="en-GB" sz="7200" b="1" dirty="0"/>
              <a:t>Mature Adults &amp; Seniors with Small Families</a:t>
            </a:r>
            <a:endParaRPr lang="en-GB" sz="7200" dirty="0"/>
          </a:p>
          <a:p>
            <a:pPr marL="742950" lvl="1" indent="-285750">
              <a:buFont typeface="Arial" panose="020B0604020202020204" pitchFamily="34" charset="0"/>
              <a:buChar char="•"/>
            </a:pPr>
            <a:r>
              <a:rPr lang="en-GB" sz="7200" b="1" dirty="0"/>
              <a:t>Characteristics:</a:t>
            </a:r>
            <a:r>
              <a:rPr lang="en-GB" sz="7200" dirty="0"/>
              <a:t> Small family size, higher expenditures</a:t>
            </a:r>
          </a:p>
          <a:p>
            <a:pPr marL="742950" lvl="1" indent="-285750">
              <a:buFont typeface="Arial" panose="020B0604020202020204" pitchFamily="34" charset="0"/>
              <a:buChar char="•"/>
            </a:pPr>
            <a:r>
              <a:rPr lang="en-GB" sz="7200" b="1" dirty="0"/>
              <a:t>Promotion Focus:</a:t>
            </a:r>
            <a:r>
              <a:rPr lang="en-GB" sz="7200" dirty="0"/>
              <a:t> Bulk, premium, and family-sized items</a:t>
            </a:r>
          </a:p>
          <a:p>
            <a:pPr marL="742950" lvl="1" indent="-285750">
              <a:buFont typeface="Arial" panose="020B0604020202020204" pitchFamily="34" charset="0"/>
              <a:buChar char="•"/>
            </a:pPr>
            <a:r>
              <a:rPr lang="en-GB" sz="7200" b="1" dirty="0"/>
              <a:t>Appeal:</a:t>
            </a:r>
            <a:r>
              <a:rPr lang="en-GB" sz="7200" dirty="0"/>
              <a:t> Convenience, quality, and savings on trusted brands</a:t>
            </a:r>
          </a:p>
          <a:p>
            <a:r>
              <a:rPr lang="en-GB" sz="7200" b="1" dirty="0"/>
              <a:t>Timing Strategy</a:t>
            </a:r>
          </a:p>
          <a:p>
            <a:pPr>
              <a:buFont typeface="Arial" panose="020B0604020202020204" pitchFamily="34" charset="0"/>
              <a:buChar char="•"/>
            </a:pPr>
            <a:r>
              <a:rPr lang="en-GB" sz="7200" b="1" dirty="0"/>
              <a:t>Wed:</a:t>
            </a:r>
            <a:r>
              <a:rPr lang="en-GB" sz="7200" dirty="0"/>
              <a:t> Early promotions to tease weekend deals, </a:t>
            </a:r>
            <a:r>
              <a:rPr lang="en-GB" sz="7200" b="1" dirty="0"/>
              <a:t>Fri AM:</a:t>
            </a:r>
            <a:r>
              <a:rPr lang="en-GB" sz="7200" dirty="0"/>
              <a:t> Remind customers about weekend shopping , </a:t>
            </a:r>
            <a:r>
              <a:rPr lang="en-GB" sz="7200" b="1" dirty="0"/>
              <a:t>Fri–Sun:</a:t>
            </a:r>
            <a:r>
              <a:rPr lang="en-GB" sz="7200" dirty="0"/>
              <a:t> Exclusive weekend deals (8 AM–7 PM) </a:t>
            </a:r>
            <a:r>
              <a:rPr lang="en-GB" sz="7200" b="1" dirty="0"/>
              <a:t>Goal:</a:t>
            </a:r>
            <a:r>
              <a:rPr lang="en-GB" sz="7200" dirty="0"/>
              <a:t> Maximize engagement and boost orders</a:t>
            </a:r>
          </a:p>
          <a:p>
            <a:pPr>
              <a:buFont typeface="Arial" panose="020B0604020202020204" pitchFamily="34" charset="0"/>
              <a:buChar char="•"/>
            </a:pPr>
            <a:r>
              <a:rPr lang="en-GB" sz="7200" b="1" dirty="0"/>
              <a:t>Convenience &amp; Savings:</a:t>
            </a:r>
            <a:r>
              <a:rPr lang="en-GB" sz="7200" dirty="0"/>
              <a:t> Bulk, family-sized bundles and premium products at discounted prices</a:t>
            </a:r>
          </a:p>
          <a:p>
            <a:pPr>
              <a:buFont typeface="Arial" panose="020B0604020202020204" pitchFamily="34" charset="0"/>
              <a:buChar char="•"/>
            </a:pPr>
            <a:r>
              <a:rPr lang="en-GB" sz="7200" b="1" dirty="0"/>
              <a:t>Personalized Deals:</a:t>
            </a:r>
            <a:r>
              <a:rPr lang="en-GB" sz="7200" dirty="0"/>
              <a:t> Tailored promotions based on shopping history</a:t>
            </a:r>
          </a:p>
          <a:p>
            <a:pPr>
              <a:buFont typeface="Arial" panose="020B0604020202020204" pitchFamily="34" charset="0"/>
              <a:buChar char="•"/>
            </a:pPr>
            <a:r>
              <a:rPr lang="en-GB" sz="7200" b="1" dirty="0"/>
              <a:t>Channels:</a:t>
            </a:r>
            <a:r>
              <a:rPr lang="en-GB" sz="7200" dirty="0"/>
              <a:t> Emails, push notifications, social media, targeted ads</a:t>
            </a:r>
          </a:p>
          <a:p>
            <a:pPr>
              <a:buFont typeface="Arial" panose="020B0604020202020204" pitchFamily="34" charset="0"/>
              <a:buChar char="•"/>
            </a:pPr>
            <a:r>
              <a:rPr lang="en-GB" sz="7200" b="1" dirty="0"/>
              <a:t>Focus:</a:t>
            </a:r>
            <a:r>
              <a:rPr lang="en-GB" sz="7200" dirty="0"/>
              <a:t> Highlight family-friendly, value-driven products</a:t>
            </a:r>
          </a:p>
          <a:p>
            <a:endParaRPr lang="en-LK" dirty="0"/>
          </a:p>
        </p:txBody>
      </p:sp>
    </p:spTree>
    <p:extLst>
      <p:ext uri="{BB962C8B-B14F-4D97-AF65-F5344CB8AC3E}">
        <p14:creationId xmlns:p14="http://schemas.microsoft.com/office/powerpoint/2010/main" val="209198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1371600"/>
            <a:ext cx="5852160" cy="1097280"/>
          </a:xfrm>
        </p:spPr>
        <p:txBody>
          <a:bodyPr anchor="t">
            <a:normAutofit/>
          </a:bodyPr>
          <a:lstStyle/>
          <a:p>
            <a:r>
              <a:rPr lang="en-US" dirty="0"/>
              <a:t>Flavours of Cacao </a:t>
            </a:r>
            <a:endParaRPr dirty="0"/>
          </a:p>
        </p:txBody>
      </p:sp>
      <p:cxnSp>
        <p:nvCxnSpPr>
          <p:cNvPr id="1036" name="Straight Connector 103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57188" y="2171700"/>
            <a:ext cx="6135052" cy="4126222"/>
          </a:xfrm>
        </p:spPr>
        <p:txBody>
          <a:bodyPr>
            <a:normAutofit/>
          </a:bodyPr>
          <a:lstStyle/>
          <a:p>
            <a:pPr>
              <a:lnSpc>
                <a:spcPct val="110000"/>
              </a:lnSpc>
            </a:pPr>
            <a:r>
              <a:rPr lang="en-US" sz="1400" dirty="0"/>
              <a:t>Analyzing factors that influence quality ratings, providing insights for manufacturers and consumers in the premium chocolate market.</a:t>
            </a:r>
          </a:p>
          <a:p>
            <a:pPr>
              <a:lnSpc>
                <a:spcPct val="110000"/>
              </a:lnSpc>
            </a:pPr>
            <a:r>
              <a:rPr lang="en-US" sz="1400" b="1" dirty="0"/>
              <a:t>Objective</a:t>
            </a:r>
            <a:r>
              <a:rPr lang="en-US" sz="1400" dirty="0"/>
              <a:t> of the study is to understand the relationship between cocoa percentage and chocolate quality ratings. </a:t>
            </a:r>
          </a:p>
          <a:p>
            <a:pPr>
              <a:lnSpc>
                <a:spcPct val="110000"/>
              </a:lnSpc>
            </a:pPr>
            <a:r>
              <a:rPr lang="en-US" sz="1400" b="1" i="0" u="none" strike="noStrike" dirty="0">
                <a:effectLst/>
              </a:rPr>
              <a:t>Data Source:</a:t>
            </a:r>
            <a:r>
              <a:rPr lang="en-US" sz="1400" b="0" i="0" u="none" strike="noStrike" dirty="0">
                <a:effectLst/>
              </a:rPr>
              <a:t> </a:t>
            </a:r>
            <a:r>
              <a:rPr lang="en-US" sz="1400" dirty="0"/>
              <a:t>Flavours of Cacao dataset containing chocolate ratings, cocoa percentages, and manufacturer origins.</a:t>
            </a:r>
          </a:p>
          <a:p>
            <a:pPr>
              <a:lnSpc>
                <a:spcPct val="110000"/>
              </a:lnSpc>
            </a:pPr>
            <a:r>
              <a:rPr lang="en-US" sz="1400" b="1" i="0" u="none" strike="noStrike" dirty="0">
                <a:effectLst/>
              </a:rPr>
              <a:t>Key Finding:</a:t>
            </a:r>
            <a:r>
              <a:rPr lang="en-US" sz="1400" b="0" i="0" u="none" strike="noStrike" dirty="0">
                <a:effectLst/>
              </a:rPr>
              <a:t> </a:t>
            </a:r>
            <a:r>
              <a:rPr lang="en-US" sz="1400" dirty="0"/>
              <a:t>Higher cocoa percentage correlates with lower ratings (statistically significant but explains only 11% of variation.</a:t>
            </a:r>
          </a:p>
          <a:p>
            <a:pPr>
              <a:lnSpc>
                <a:spcPct val="110000"/>
              </a:lnSpc>
            </a:pPr>
            <a:r>
              <a:rPr lang="en-US" sz="1400" b="1" i="0" u="none" strike="noStrike" dirty="0">
                <a:effectLst/>
              </a:rPr>
              <a:t>Data Source</a:t>
            </a:r>
            <a:r>
              <a:rPr lang="en-US" sz="1400" b="0" i="0" u="none" strike="noStrike" dirty="0">
                <a:effectLst/>
              </a:rPr>
              <a:t> - </a:t>
            </a:r>
            <a:r>
              <a:rPr lang="en-US" sz="1400" dirty="0"/>
              <a:t>Dataset from Flavours of Cacao Chocolate Database, featuring 2693 chocolate bars with information on cocoa percentage, company location, bean origin, ingredients, and1,795 chocolate bar ratings from expert reviewers</a:t>
            </a:r>
            <a:r>
              <a:rPr lang="en-US" sz="1300" dirty="0"/>
              <a:t>. </a:t>
            </a:r>
          </a:p>
          <a:p>
            <a:pPr>
              <a:lnSpc>
                <a:spcPct val="110000"/>
              </a:lnSpc>
            </a:pPr>
            <a:endParaRPr lang="en-US" sz="1300" dirty="0"/>
          </a:p>
        </p:txBody>
      </p:sp>
      <p:pic>
        <p:nvPicPr>
          <p:cNvPr id="1026" name="Picture 2" descr="Cacao vs Cocoa: What's the difference ...">
            <a:extLst>
              <a:ext uri="{FF2B5EF4-FFF2-40B4-BE49-F238E27FC236}">
                <a16:creationId xmlns:a16="http://schemas.microsoft.com/office/drawing/2014/main" id="{536EE7EE-92B6-FC30-8382-DD140378D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337" r="17310"/>
          <a:stretch/>
        </p:blipFill>
        <p:spPr bwMode="auto">
          <a:xfrm>
            <a:off x="7345680" y="10"/>
            <a:ext cx="4846320" cy="6857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p:cNvSpPr>
            <a:spLocks noGrp="1"/>
          </p:cNvSpPr>
          <p:nvPr>
            <p:ph type="title"/>
          </p:nvPr>
        </p:nvSpPr>
        <p:spPr>
          <a:xfrm>
            <a:off x="640080" y="4169924"/>
            <a:ext cx="4306824" cy="1984094"/>
          </a:xfrm>
        </p:spPr>
        <p:txBody>
          <a:bodyPr anchor="b">
            <a:normAutofit/>
          </a:bodyPr>
          <a:lstStyle/>
          <a:p>
            <a:r>
              <a:rPr lang="en-GB"/>
              <a:t>Data Collection &amp; Preparation</a:t>
            </a:r>
          </a:p>
        </p:txBody>
      </p:sp>
      <p:cxnSp>
        <p:nvCxnSpPr>
          <p:cNvPr id="2066" name="Straight Connector 2065">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67512"/>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50" name="Picture 2" descr="What are the Health Benefits of Cocoa?">
            <a:extLst>
              <a:ext uri="{FF2B5EF4-FFF2-40B4-BE49-F238E27FC236}">
                <a16:creationId xmlns:a16="http://schemas.microsoft.com/office/drawing/2014/main" id="{A532AC90-3E73-6F39-C84F-068E13685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04" r="-2" b="108"/>
          <a:stretch/>
        </p:blipFill>
        <p:spPr bwMode="auto">
          <a:xfrm>
            <a:off x="20" y="703983"/>
            <a:ext cx="4946886" cy="3133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641848" y="665018"/>
            <a:ext cx="5889161" cy="5632906"/>
          </a:xfrm>
        </p:spPr>
        <p:txBody>
          <a:bodyPr>
            <a:normAutofit/>
          </a:bodyPr>
          <a:lstStyle/>
          <a:p>
            <a:r>
              <a:rPr lang="en-GB" b="1"/>
              <a:t>Dataset</a:t>
            </a:r>
            <a:r>
              <a:rPr lang="en-GB"/>
              <a:t>: 1,795 chocolate bars worldwide</a:t>
            </a:r>
          </a:p>
          <a:p>
            <a:r>
              <a:rPr lang="en-GB" b="1"/>
              <a:t>Key Variables:</a:t>
            </a:r>
          </a:p>
          <a:p>
            <a:r>
              <a:rPr lang="en-GB"/>
              <a:t>    - Manufacturer</a:t>
            </a:r>
          </a:p>
          <a:p>
            <a:r>
              <a:rPr lang="en-GB"/>
              <a:t>    - Bean Origin</a:t>
            </a:r>
          </a:p>
          <a:p>
            <a:r>
              <a:rPr lang="en-GB"/>
              <a:t>    - Cocoa Percentage</a:t>
            </a:r>
          </a:p>
          <a:p>
            <a:r>
              <a:rPr lang="en-GB"/>
              <a:t>    - Rating (1-5 scale)</a:t>
            </a:r>
          </a:p>
          <a:p>
            <a:r>
              <a:rPr lang="en-GB"/>
              <a:t>    </a:t>
            </a:r>
          </a:p>
          <a:p>
            <a:r>
              <a:rPr lang="en-GB" b="1"/>
              <a:t>Tools Used</a:t>
            </a:r>
            <a:r>
              <a:rPr lang="en-GB"/>
              <a:t>:</a:t>
            </a:r>
          </a:p>
          <a:p>
            <a:r>
              <a:rPr lang="en-GB"/>
              <a:t>    - Python for data cleaning</a:t>
            </a:r>
          </a:p>
          <a:p>
            <a:r>
              <a:rPr lang="en-GB"/>
              <a:t>    - Tableau for visualization</a:t>
            </a:r>
          </a:p>
          <a:p>
            <a:r>
              <a:rPr lang="en-GB"/>
              <a:t>    - Statistical analysis tools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79" y="357189"/>
            <a:ext cx="10890929" cy="685800"/>
          </a:xfrm>
        </p:spPr>
        <p:txBody>
          <a:bodyPr>
            <a:normAutofit fontScale="90000"/>
          </a:bodyPr>
          <a:lstStyle/>
          <a:p>
            <a:r>
              <a:rPr dirty="0"/>
              <a:t>Rating Distribution Analysis</a:t>
            </a:r>
          </a:p>
        </p:txBody>
      </p:sp>
      <p:pic>
        <p:nvPicPr>
          <p:cNvPr id="4" name="Picture 3" descr="tableau_story_page_0_img_0.png"/>
          <p:cNvPicPr>
            <a:picLocks noChangeAspect="1"/>
          </p:cNvPicPr>
          <p:nvPr/>
        </p:nvPicPr>
        <p:blipFill>
          <a:blip r:embed="rId2"/>
          <a:stretch>
            <a:fillRect/>
          </a:stretch>
        </p:blipFill>
        <p:spPr>
          <a:xfrm>
            <a:off x="10403204" y="0"/>
            <a:ext cx="1788796" cy="2235995"/>
          </a:xfrm>
          <a:prstGeom prst="rect">
            <a:avLst/>
          </a:prstGeom>
        </p:spPr>
      </p:pic>
      <p:pic>
        <p:nvPicPr>
          <p:cNvPr id="8" name="slide3" descr="Story 1 - Intro11">
            <a:extLst>
              <a:ext uri="{FF2B5EF4-FFF2-40B4-BE49-F238E27FC236}">
                <a16:creationId xmlns:a16="http://schemas.microsoft.com/office/drawing/2014/main" id="{59C3F9E5-0941-A43D-B288-4364ABE0BE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 y="1117997"/>
            <a:ext cx="9229726" cy="544829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4" descr="Story 1 - Intro12">
            <a:extLst>
              <a:ext uri="{FF2B5EF4-FFF2-40B4-BE49-F238E27FC236}">
                <a16:creationId xmlns:a16="http://schemas.microsoft.com/office/drawing/2014/main" id="{FAC676BB-10FE-3843-DAAC-291FA79B3F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9119" b="1670"/>
          <a:stretch/>
        </p:blipFill>
        <p:spPr>
          <a:xfrm>
            <a:off x="1" y="1"/>
            <a:ext cx="12192000" cy="6857988"/>
          </a:xfrm>
          <a:prstGeom prst="rect">
            <a:avLst/>
          </a:prstGeom>
        </p:spPr>
      </p:pic>
    </p:spTree>
    <p:extLst>
      <p:ext uri="{BB962C8B-B14F-4D97-AF65-F5344CB8AC3E}">
        <p14:creationId xmlns:p14="http://schemas.microsoft.com/office/powerpoint/2010/main" val="167444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5" descr="Story 1 - Intro14">
            <a:extLst>
              <a:ext uri="{FF2B5EF4-FFF2-40B4-BE49-F238E27FC236}">
                <a16:creationId xmlns:a16="http://schemas.microsoft.com/office/drawing/2014/main" id="{00712568-756B-647F-25D6-C9823D883E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524" b="38266"/>
          <a:stretch/>
        </p:blipFill>
        <p:spPr>
          <a:xfrm>
            <a:off x="0" y="12"/>
            <a:ext cx="12192000" cy="6857988"/>
          </a:xfrm>
          <a:prstGeom prst="rect">
            <a:avLst/>
          </a:prstGeom>
        </p:spPr>
      </p:pic>
    </p:spTree>
    <p:extLst>
      <p:ext uri="{BB962C8B-B14F-4D97-AF65-F5344CB8AC3E}">
        <p14:creationId xmlns:p14="http://schemas.microsoft.com/office/powerpoint/2010/main" val="3560669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B93277-2482-DF5B-A88D-67715E164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0598" y="993391"/>
            <a:ext cx="10221542" cy="4870429"/>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357844-B63F-D1C3-FADF-65CE94284209}"/>
              </a:ext>
            </a:extLst>
          </p:cNvPr>
          <p:cNvPicPr>
            <a:picLocks noChangeAspect="1"/>
          </p:cNvPicPr>
          <p:nvPr/>
        </p:nvPicPr>
        <p:blipFill>
          <a:blip r:embed="rId2"/>
          <a:srcRect r="1" b="16393"/>
          <a:stretch/>
        </p:blipFill>
        <p:spPr>
          <a:xfrm>
            <a:off x="990599" y="994180"/>
            <a:ext cx="10221541" cy="4871218"/>
          </a:xfrm>
          <a:prstGeom prst="rect">
            <a:avLst/>
          </a:prstGeom>
        </p:spPr>
      </p:pic>
      <p:cxnSp>
        <p:nvCxnSpPr>
          <p:cNvPr id="27" name="Straight Connector 26">
            <a:extLst>
              <a:ext uri="{FF2B5EF4-FFF2-40B4-BE49-F238E27FC236}">
                <a16:creationId xmlns:a16="http://schemas.microsoft.com/office/drawing/2014/main" id="{9AE2764D-E1C7-4C0E-A5A4-12411550AB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212140" y="993391"/>
            <a:ext cx="0" cy="48712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9986AE-26C5-2AD2-50D2-E5A615A22154}"/>
              </a:ext>
            </a:extLst>
          </p:cNvPr>
          <p:cNvSpPr txBox="1"/>
          <p:nvPr/>
        </p:nvSpPr>
        <p:spPr>
          <a:xfrm>
            <a:off x="979859" y="585809"/>
            <a:ext cx="5749549" cy="400110"/>
          </a:xfrm>
          <a:prstGeom prst="rect">
            <a:avLst/>
          </a:prstGeom>
          <a:noFill/>
        </p:spPr>
        <p:txBody>
          <a:bodyPr wrap="square" rtlCol="0">
            <a:spAutoFit/>
          </a:bodyPr>
          <a:lstStyle/>
          <a:p>
            <a:r>
              <a:rPr lang="en-LK" sz="2000" b="1" dirty="0"/>
              <a:t>Company and location of Chocolate Distribution </a:t>
            </a: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F987-3FD5-4EEF-25C8-74801319024A}"/>
              </a:ext>
            </a:extLst>
          </p:cNvPr>
          <p:cNvSpPr>
            <a:spLocks noGrp="1"/>
          </p:cNvSpPr>
          <p:nvPr>
            <p:ph type="title"/>
          </p:nvPr>
        </p:nvSpPr>
        <p:spPr/>
        <p:txBody>
          <a:bodyPr/>
          <a:lstStyle/>
          <a:p>
            <a:r>
              <a:rPr lang="en-LK" dirty="0"/>
              <a:t>Project Overview </a:t>
            </a:r>
          </a:p>
        </p:txBody>
      </p:sp>
      <p:pic>
        <p:nvPicPr>
          <p:cNvPr id="2050" name="Picture 2" descr="with Instacart for Same-Day Delivery ...">
            <a:extLst>
              <a:ext uri="{FF2B5EF4-FFF2-40B4-BE49-F238E27FC236}">
                <a16:creationId xmlns:a16="http://schemas.microsoft.com/office/drawing/2014/main" id="{3A371D02-CA54-0201-E4D3-973FCBF719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1141" y="2465706"/>
            <a:ext cx="1932434" cy="2892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mesCo. London">
            <a:extLst>
              <a:ext uri="{FF2B5EF4-FFF2-40B4-BE49-F238E27FC236}">
                <a16:creationId xmlns:a16="http://schemas.microsoft.com/office/drawing/2014/main" id="{5C513B11-3966-ECDF-9F06-F8BC8D5F4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 y="2468881"/>
            <a:ext cx="252027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luenza A and Influenza B Flu ...">
            <a:extLst>
              <a:ext uri="{FF2B5EF4-FFF2-40B4-BE49-F238E27FC236}">
                <a16:creationId xmlns:a16="http://schemas.microsoft.com/office/drawing/2014/main" id="{2941BE09-3DE0-0C87-2445-0B7B33AB0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553" y="2453006"/>
            <a:ext cx="2260713" cy="2921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ject 2">
            <a:extLst>
              <a:ext uri="{FF2B5EF4-FFF2-40B4-BE49-F238E27FC236}">
                <a16:creationId xmlns:a16="http://schemas.microsoft.com/office/drawing/2014/main" id="{33BEB7CA-70D2-4E85-989B-5FA8944C4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318" y="2516507"/>
            <a:ext cx="2457248" cy="2857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4C7854-CE63-AB77-EF6F-1DF0698FBD11}"/>
              </a:ext>
            </a:extLst>
          </p:cNvPr>
          <p:cNvSpPr txBox="1"/>
          <p:nvPr/>
        </p:nvSpPr>
        <p:spPr>
          <a:xfrm>
            <a:off x="272143" y="5486399"/>
            <a:ext cx="1685245" cy="369332"/>
          </a:xfrm>
          <a:prstGeom prst="rect">
            <a:avLst/>
          </a:prstGeom>
          <a:noFill/>
        </p:spPr>
        <p:txBody>
          <a:bodyPr wrap="square" rtlCol="0">
            <a:spAutoFit/>
          </a:bodyPr>
          <a:lstStyle/>
          <a:p>
            <a:r>
              <a:rPr lang="en-LK" dirty="0"/>
              <a:t>Games Co</a:t>
            </a:r>
          </a:p>
        </p:txBody>
      </p:sp>
      <p:sp>
        <p:nvSpPr>
          <p:cNvPr id="6" name="TextBox 5">
            <a:extLst>
              <a:ext uri="{FF2B5EF4-FFF2-40B4-BE49-F238E27FC236}">
                <a16:creationId xmlns:a16="http://schemas.microsoft.com/office/drawing/2014/main" id="{AC9D3800-EDEF-FC73-1C5C-BCFABBB63FB2}"/>
              </a:ext>
            </a:extLst>
          </p:cNvPr>
          <p:cNvSpPr txBox="1"/>
          <p:nvPr/>
        </p:nvSpPr>
        <p:spPr>
          <a:xfrm>
            <a:off x="2812848" y="5486399"/>
            <a:ext cx="2037670" cy="369332"/>
          </a:xfrm>
          <a:prstGeom prst="rect">
            <a:avLst/>
          </a:prstGeom>
          <a:noFill/>
        </p:spPr>
        <p:txBody>
          <a:bodyPr wrap="square" rtlCol="0">
            <a:spAutoFit/>
          </a:bodyPr>
          <a:lstStyle/>
          <a:p>
            <a:r>
              <a:rPr lang="en-LK" dirty="0"/>
              <a:t>US Influenza</a:t>
            </a:r>
          </a:p>
        </p:txBody>
      </p:sp>
      <p:sp>
        <p:nvSpPr>
          <p:cNvPr id="8" name="TextBox 7">
            <a:extLst>
              <a:ext uri="{FF2B5EF4-FFF2-40B4-BE49-F238E27FC236}">
                <a16:creationId xmlns:a16="http://schemas.microsoft.com/office/drawing/2014/main" id="{224BEB1D-09E9-41CE-460E-351BEFE9A8C0}"/>
              </a:ext>
            </a:extLst>
          </p:cNvPr>
          <p:cNvSpPr txBox="1"/>
          <p:nvPr/>
        </p:nvSpPr>
        <p:spPr>
          <a:xfrm>
            <a:off x="5072744" y="5486399"/>
            <a:ext cx="2268740" cy="369332"/>
          </a:xfrm>
          <a:prstGeom prst="rect">
            <a:avLst/>
          </a:prstGeom>
          <a:noFill/>
        </p:spPr>
        <p:txBody>
          <a:bodyPr wrap="square" rtlCol="0">
            <a:spAutoFit/>
          </a:bodyPr>
          <a:lstStyle/>
          <a:p>
            <a:r>
              <a:rPr lang="en-LK" dirty="0"/>
              <a:t>Rockbuster Stealth</a:t>
            </a:r>
          </a:p>
        </p:txBody>
      </p:sp>
      <p:sp>
        <p:nvSpPr>
          <p:cNvPr id="9" name="TextBox 8">
            <a:extLst>
              <a:ext uri="{FF2B5EF4-FFF2-40B4-BE49-F238E27FC236}">
                <a16:creationId xmlns:a16="http://schemas.microsoft.com/office/drawing/2014/main" id="{6DBF552C-B3D1-F496-3347-07341D553827}"/>
              </a:ext>
            </a:extLst>
          </p:cNvPr>
          <p:cNvSpPr txBox="1"/>
          <p:nvPr/>
        </p:nvSpPr>
        <p:spPr>
          <a:xfrm>
            <a:off x="7701326" y="5486399"/>
            <a:ext cx="1814489" cy="369332"/>
          </a:xfrm>
          <a:prstGeom prst="rect">
            <a:avLst/>
          </a:prstGeom>
          <a:noFill/>
        </p:spPr>
        <p:txBody>
          <a:bodyPr wrap="square" rtlCol="0">
            <a:spAutoFit/>
          </a:bodyPr>
          <a:lstStyle/>
          <a:p>
            <a:r>
              <a:rPr lang="en-LK" dirty="0"/>
              <a:t>Instacart</a:t>
            </a:r>
          </a:p>
        </p:txBody>
      </p:sp>
      <p:pic>
        <p:nvPicPr>
          <p:cNvPr id="7" name="Picture 6" descr="tableau_story_page_0_img_0.png">
            <a:extLst>
              <a:ext uri="{FF2B5EF4-FFF2-40B4-BE49-F238E27FC236}">
                <a16:creationId xmlns:a16="http://schemas.microsoft.com/office/drawing/2014/main" id="{67CF5345-70F8-3C59-0C05-60AB4BD540A2}"/>
              </a:ext>
            </a:extLst>
          </p:cNvPr>
          <p:cNvPicPr>
            <a:picLocks noChangeAspect="1"/>
          </p:cNvPicPr>
          <p:nvPr/>
        </p:nvPicPr>
        <p:blipFill>
          <a:blip r:embed="rId6"/>
          <a:stretch>
            <a:fillRect/>
          </a:stretch>
        </p:blipFill>
        <p:spPr>
          <a:xfrm>
            <a:off x="9773575" y="2487268"/>
            <a:ext cx="2399305" cy="2886738"/>
          </a:xfrm>
          <a:prstGeom prst="rect">
            <a:avLst/>
          </a:prstGeom>
        </p:spPr>
      </p:pic>
      <p:sp>
        <p:nvSpPr>
          <p:cNvPr id="10" name="TextBox 9">
            <a:extLst>
              <a:ext uri="{FF2B5EF4-FFF2-40B4-BE49-F238E27FC236}">
                <a16:creationId xmlns:a16="http://schemas.microsoft.com/office/drawing/2014/main" id="{8CD29EA5-ABB1-640C-392D-875C05DAA83B}"/>
              </a:ext>
            </a:extLst>
          </p:cNvPr>
          <p:cNvSpPr txBox="1"/>
          <p:nvPr/>
        </p:nvSpPr>
        <p:spPr>
          <a:xfrm>
            <a:off x="9843815" y="5504788"/>
            <a:ext cx="2076042" cy="369332"/>
          </a:xfrm>
          <a:prstGeom prst="rect">
            <a:avLst/>
          </a:prstGeom>
          <a:noFill/>
        </p:spPr>
        <p:txBody>
          <a:bodyPr wrap="square" rtlCol="0">
            <a:spAutoFit/>
          </a:bodyPr>
          <a:lstStyle/>
          <a:p>
            <a:r>
              <a:rPr lang="en-LK" dirty="0"/>
              <a:t>Flavours of Cacao</a:t>
            </a:r>
          </a:p>
        </p:txBody>
      </p:sp>
    </p:spTree>
    <p:extLst>
      <p:ext uri="{BB962C8B-B14F-4D97-AF65-F5344CB8AC3E}">
        <p14:creationId xmlns:p14="http://schemas.microsoft.com/office/powerpoint/2010/main" val="407459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79" y="314325"/>
            <a:ext cx="10890929" cy="600075"/>
          </a:xfrm>
        </p:spPr>
        <p:txBody>
          <a:bodyPr>
            <a:normAutofit fontScale="90000"/>
          </a:bodyPr>
          <a:lstStyle/>
          <a:p>
            <a:r>
              <a:rPr dirty="0"/>
              <a:t>Cocoa Content Impact</a:t>
            </a:r>
          </a:p>
        </p:txBody>
      </p:sp>
      <p:graphicFrame>
        <p:nvGraphicFramePr>
          <p:cNvPr id="8" name="Content Placeholder 2">
            <a:extLst>
              <a:ext uri="{FF2B5EF4-FFF2-40B4-BE49-F238E27FC236}">
                <a16:creationId xmlns:a16="http://schemas.microsoft.com/office/drawing/2014/main" id="{C98DF148-A0E9-E96C-1690-9FE8A11BFD34}"/>
              </a:ext>
            </a:extLst>
          </p:cNvPr>
          <p:cNvGraphicFramePr>
            <a:graphicFrameLocks noGrp="1"/>
          </p:cNvGraphicFramePr>
          <p:nvPr>
            <p:ph idx="1"/>
          </p:nvPr>
        </p:nvGraphicFramePr>
        <p:xfrm>
          <a:off x="640080" y="1233296"/>
          <a:ext cx="10890928" cy="5110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ableau_story_page_0_img_1.png"/>
          <p:cNvPicPr>
            <a:picLocks noChangeAspect="1"/>
          </p:cNvPicPr>
          <p:nvPr/>
        </p:nvPicPr>
        <p:blipFill>
          <a:blip r:embed="rId7"/>
          <a:stretch>
            <a:fillRect/>
          </a:stretch>
        </p:blipFill>
        <p:spPr>
          <a:xfrm>
            <a:off x="8543924" y="1"/>
            <a:ext cx="3648075" cy="24320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tableau_story_page_7_img_0.png">
            <a:extLst>
              <a:ext uri="{FF2B5EF4-FFF2-40B4-BE49-F238E27FC236}">
                <a16:creationId xmlns:a16="http://schemas.microsoft.com/office/drawing/2014/main" id="{6E8B1C6B-AABF-93D0-E7AA-9FACE6963ECF}"/>
              </a:ext>
            </a:extLst>
          </p:cNvPr>
          <p:cNvPicPr>
            <a:picLocks noChangeAspect="1"/>
          </p:cNvPicPr>
          <p:nvPr/>
        </p:nvPicPr>
        <p:blipFill>
          <a:blip r:embed="rId2">
            <a:alphaModFix/>
          </a:blip>
          <a:srcRect l="29639" r="28827"/>
          <a:stretch/>
        </p:blipFill>
        <p:spPr>
          <a:xfrm>
            <a:off x="-4704" y="10"/>
            <a:ext cx="5696712" cy="6857990"/>
          </a:xfrm>
          <a:prstGeom prst="rect">
            <a:avLst/>
          </a:prstGeom>
        </p:spPr>
      </p:pic>
      <p:sp>
        <p:nvSpPr>
          <p:cNvPr id="23" name="Rectangle 22">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p:cNvSpPr>
            <a:spLocks noGrp="1"/>
          </p:cNvSpPr>
          <p:nvPr>
            <p:ph type="title"/>
          </p:nvPr>
        </p:nvSpPr>
        <p:spPr>
          <a:xfrm>
            <a:off x="642519" y="342900"/>
            <a:ext cx="4023360" cy="688101"/>
          </a:xfrm>
        </p:spPr>
        <p:txBody>
          <a:bodyPr>
            <a:normAutofit fontScale="90000"/>
          </a:bodyPr>
          <a:lstStyle/>
          <a:p>
            <a:r>
              <a:rPr lang="en-GB">
                <a:solidFill>
                  <a:srgbClr val="FFFFFF"/>
                </a:solidFill>
              </a:rPr>
              <a:t>Key Findings</a:t>
            </a:r>
            <a:endParaRPr lang="en-GB" dirty="0">
              <a:solidFill>
                <a:srgbClr val="FFFFFF"/>
              </a:solidFill>
            </a:endParaRPr>
          </a:p>
        </p:txBody>
      </p:sp>
      <p:cxnSp>
        <p:nvCxnSpPr>
          <p:cNvPr id="24" name="Straight Connector 23">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C1180499-AEEB-07E5-C2B6-DEF121734468}"/>
              </a:ext>
            </a:extLst>
          </p:cNvPr>
          <p:cNvGraphicFramePr>
            <a:graphicFrameLocks noGrp="1"/>
          </p:cNvGraphicFramePr>
          <p:nvPr>
            <p:ph idx="1"/>
          </p:nvPr>
        </p:nvGraphicFramePr>
        <p:xfrm>
          <a:off x="6242960" y="1031002"/>
          <a:ext cx="5288049" cy="526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Close up of whole coffee beans and earth coffee">
            <a:extLst>
              <a:ext uri="{FF2B5EF4-FFF2-40B4-BE49-F238E27FC236}">
                <a16:creationId xmlns:a16="http://schemas.microsoft.com/office/drawing/2014/main" id="{2AC8CE3E-FB38-6A3F-4BEE-F68E5C51E3CC}"/>
              </a:ext>
            </a:extLst>
          </p:cNvPr>
          <p:cNvPicPr>
            <a:picLocks noChangeAspect="1"/>
          </p:cNvPicPr>
          <p:nvPr/>
        </p:nvPicPr>
        <p:blipFill>
          <a:blip r:embed="rId2">
            <a:alphaModFix/>
          </a:blip>
          <a:srcRect l="6926" r="30774"/>
          <a:stretch/>
        </p:blipFill>
        <p:spPr>
          <a:xfrm>
            <a:off x="-4704" y="10"/>
            <a:ext cx="5696712" cy="6857990"/>
          </a:xfrm>
          <a:prstGeom prst="rect">
            <a:avLst/>
          </a:prstGeom>
        </p:spPr>
      </p:pic>
      <p:sp>
        <p:nvSpPr>
          <p:cNvPr id="18" name="Rectangle 17">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p:cNvSpPr>
            <a:spLocks noGrp="1"/>
          </p:cNvSpPr>
          <p:nvPr>
            <p:ph type="title"/>
          </p:nvPr>
        </p:nvSpPr>
        <p:spPr>
          <a:xfrm>
            <a:off x="642518" y="371475"/>
            <a:ext cx="5049489" cy="3671608"/>
          </a:xfrm>
        </p:spPr>
        <p:txBody>
          <a:bodyPr>
            <a:normAutofit/>
          </a:bodyPr>
          <a:lstStyle/>
          <a:p>
            <a:r>
              <a:rPr lang="en-GB" sz="3700" dirty="0">
                <a:solidFill>
                  <a:srgbClr val="FFFFFF"/>
                </a:solidFill>
              </a:rPr>
              <a:t>Recommendations</a:t>
            </a:r>
          </a:p>
        </p:txBody>
      </p:sp>
      <p:cxnSp>
        <p:nvCxnSpPr>
          <p:cNvPr id="20" name="Straight Connector 19">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34296" y="371475"/>
            <a:ext cx="5696713" cy="5926449"/>
          </a:xfrm>
        </p:spPr>
        <p:txBody>
          <a:bodyPr>
            <a:normAutofit fontScale="85000" lnSpcReduction="20000"/>
          </a:bodyPr>
          <a:lstStyle/>
          <a:p>
            <a:pPr algn="l"/>
            <a:r>
              <a:rPr lang="en-GB" sz="1800" b="1" i="0" u="none" strike="noStrike" dirty="0">
                <a:effectLst/>
              </a:rPr>
              <a:t>Recommendations for the future: </a:t>
            </a:r>
            <a:endParaRPr lang="en-GB" dirty="0">
              <a:effectLst/>
            </a:endParaRPr>
          </a:p>
          <a:p>
            <a:pPr algn="l"/>
            <a:r>
              <a:rPr lang="en-GB" sz="1800" b="1" i="0" u="none" strike="noStrike" dirty="0">
                <a:solidFill>
                  <a:srgbClr val="111827"/>
                </a:solidFill>
                <a:effectLst/>
              </a:rPr>
              <a:t>Expand Variables:</a:t>
            </a:r>
            <a:r>
              <a:rPr lang="en-GB" sz="1800" b="0" i="0" u="none" strike="noStrike" dirty="0">
                <a:effectLst/>
              </a:rPr>
              <a:t> Integrate additional factors such as bean origin, processing techniques, and </a:t>
            </a:r>
            <a:r>
              <a:rPr lang="en-GB" sz="1800" b="0" i="0" u="none" strike="noStrike" dirty="0" err="1">
                <a:effectLst/>
              </a:rPr>
              <a:t>flavor</a:t>
            </a:r>
            <a:r>
              <a:rPr lang="en-GB" sz="1800" b="0" i="0" u="none" strike="noStrike" dirty="0">
                <a:effectLst/>
              </a:rPr>
              <a:t> profiles for a more comprehensive analysis.</a:t>
            </a:r>
            <a:endParaRPr lang="en-GB" dirty="0">
              <a:effectLst/>
            </a:endParaRPr>
          </a:p>
          <a:p>
            <a:pPr algn="l"/>
            <a:r>
              <a:rPr lang="en-GB" sz="1800" b="1" i="0" u="none" strike="noStrike" dirty="0">
                <a:solidFill>
                  <a:srgbClr val="111827"/>
                </a:solidFill>
                <a:effectLst/>
              </a:rPr>
              <a:t>Increase Sample Diversity:</a:t>
            </a:r>
            <a:r>
              <a:rPr lang="en-GB" sz="1800" b="0" i="0" u="none" strike="noStrike" dirty="0">
                <a:effectLst/>
              </a:rPr>
              <a:t> Incorporate data from a broader range of regions and producers to reduce sample bias.</a:t>
            </a:r>
            <a:endParaRPr lang="en-GB" dirty="0">
              <a:effectLst/>
            </a:endParaRPr>
          </a:p>
          <a:p>
            <a:pPr algn="l"/>
            <a:r>
              <a:rPr lang="en-GB" sz="1800" b="1" i="0" u="none" strike="noStrike" dirty="0">
                <a:solidFill>
                  <a:srgbClr val="111827"/>
                </a:solidFill>
                <a:effectLst/>
              </a:rPr>
              <a:t>Advanced </a:t>
            </a:r>
            <a:r>
              <a:rPr lang="en-GB" sz="1800" b="1" i="0" u="none" strike="noStrike" dirty="0" err="1">
                <a:solidFill>
                  <a:srgbClr val="111827"/>
                </a:solidFill>
                <a:effectLst/>
              </a:rPr>
              <a:t>Modeling</a:t>
            </a:r>
            <a:r>
              <a:rPr lang="en-GB" sz="1800" b="1" i="0" u="none" strike="noStrike" dirty="0">
                <a:solidFill>
                  <a:srgbClr val="111827"/>
                </a:solidFill>
                <a:effectLst/>
              </a:rPr>
              <a:t>:</a:t>
            </a:r>
            <a:r>
              <a:rPr lang="en-GB" sz="1800" b="0" i="0" u="none" strike="noStrike" dirty="0">
                <a:effectLst/>
              </a:rPr>
              <a:t> Utilize more sophisticated models (e.g., non-linear or multivariate regression) to capture complex interactions.</a:t>
            </a:r>
            <a:endParaRPr lang="en-GB" dirty="0">
              <a:effectLst/>
            </a:endParaRPr>
          </a:p>
          <a:p>
            <a:pPr algn="l"/>
            <a:r>
              <a:rPr lang="en-GB" sz="1800" b="1" i="0" u="none" strike="noStrike" dirty="0">
                <a:solidFill>
                  <a:srgbClr val="111827"/>
                </a:solidFill>
                <a:effectLst/>
              </a:rPr>
              <a:t>Longitudinal Analysis:</a:t>
            </a:r>
            <a:r>
              <a:rPr lang="en-GB" sz="1800" b="0" i="0" u="none" strike="noStrike" dirty="0">
                <a:effectLst/>
              </a:rPr>
              <a:t> Conduct studies over time to monitor trends and shifts in consumer preferences and production practices.</a:t>
            </a:r>
            <a:endParaRPr lang="en-GB" dirty="0">
              <a:effectLst/>
            </a:endParaRPr>
          </a:p>
          <a:p>
            <a:pPr algn="l"/>
            <a:r>
              <a:rPr lang="en-GB" sz="1800" b="1" i="0" u="none" strike="noStrike" dirty="0">
                <a:solidFill>
                  <a:srgbClr val="111827"/>
                </a:solidFill>
                <a:effectLst/>
              </a:rPr>
              <a:t>Consumer Sensory Panels:</a:t>
            </a:r>
            <a:r>
              <a:rPr lang="en-GB" sz="1800" b="0" i="0" u="none" strike="noStrike" dirty="0">
                <a:effectLst/>
              </a:rPr>
              <a:t> Incorporate objective, structured sensory testing alongside subjective ratings.</a:t>
            </a:r>
            <a:endParaRPr lang="en-GB" dirty="0">
              <a:effectLst/>
            </a:endParaRPr>
          </a:p>
          <a:p>
            <a:pPr algn="l"/>
            <a:r>
              <a:rPr lang="en-GB" sz="1800" b="1" i="0" u="none" strike="noStrike" dirty="0">
                <a:solidFill>
                  <a:srgbClr val="111827"/>
                </a:solidFill>
                <a:effectLst/>
              </a:rPr>
              <a:t>Qualitative Research:</a:t>
            </a:r>
            <a:r>
              <a:rPr lang="en-GB" sz="1800" b="0" i="0" u="none" strike="noStrike" dirty="0">
                <a:effectLst/>
              </a:rPr>
              <a:t> Supplement quantitative analysis with interviews or focus groups to better understand consumer perceptions.</a:t>
            </a:r>
            <a:endParaRPr lang="en-GB" dirty="0">
              <a:effectLst/>
            </a:endParaRPr>
          </a:p>
          <a:p>
            <a:pPr algn="l"/>
            <a:r>
              <a:rPr lang="en-GB" sz="1800" b="1" i="0" u="none" strike="noStrike" dirty="0">
                <a:solidFill>
                  <a:srgbClr val="111827"/>
                </a:solidFill>
                <a:effectLst/>
              </a:rPr>
              <a:t>Standardize Rating Methodologies:</a:t>
            </a:r>
            <a:r>
              <a:rPr lang="en-GB" sz="1800" b="0" i="0" u="none" strike="noStrike" dirty="0">
                <a:effectLst/>
              </a:rPr>
              <a:t> Establish consistent rating criteria to minimize variability in quality evaluations.</a:t>
            </a:r>
            <a:endParaRPr lang="en-GB" dirty="0">
              <a:effectLst/>
            </a:endParaRPr>
          </a:p>
          <a:p>
            <a:pPr algn="l"/>
            <a:r>
              <a:rPr lang="en-GB" sz="1800" b="1" i="0" u="none" strike="noStrike" dirty="0">
                <a:solidFill>
                  <a:srgbClr val="111827"/>
                </a:solidFill>
                <a:effectLst/>
              </a:rPr>
              <a:t>Cross-Market Comparison:</a:t>
            </a:r>
            <a:r>
              <a:rPr lang="en-GB" sz="1800" b="0" i="0" u="none" strike="noStrike" dirty="0">
                <a:effectLst/>
              </a:rPr>
              <a:t> </a:t>
            </a:r>
            <a:r>
              <a:rPr lang="en-GB" sz="1800" b="0" i="0" u="none" strike="noStrike" dirty="0" err="1">
                <a:effectLst/>
              </a:rPr>
              <a:t>Analyze</a:t>
            </a:r>
            <a:r>
              <a:rPr lang="en-GB" sz="1800" b="0" i="0" u="none" strike="noStrike" dirty="0">
                <a:effectLst/>
              </a:rPr>
              <a:t> regional differences and emerging markets to discover unique quality determinants.</a:t>
            </a:r>
            <a:endParaRPr lang="en-GB" dirty="0">
              <a:effectLst/>
            </a:endParaRPr>
          </a:p>
          <a:p>
            <a:pPr>
              <a:lnSpc>
                <a:spcPct val="110000"/>
              </a:lnSpc>
            </a:pP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2537C7F-5CC2-3FDB-0A7A-D5196BD2C620}"/>
              </a:ext>
            </a:extLst>
          </p:cNvPr>
          <p:cNvGraphicFramePr>
            <a:graphicFrameLocks noGrp="1"/>
          </p:cNvGraphicFramePr>
          <p:nvPr>
            <p:ph idx="1"/>
            <p:extLst>
              <p:ext uri="{D42A27DB-BD31-4B8C-83A1-F6EECF244321}">
                <p14:modId xmlns:p14="http://schemas.microsoft.com/office/powerpoint/2010/main" val="373273492"/>
              </p:ext>
            </p:extLst>
          </p:nvPr>
        </p:nvGraphicFramePr>
        <p:xfrm>
          <a:off x="228600" y="446314"/>
          <a:ext cx="11658599" cy="8464521"/>
        </p:xfrm>
        <a:graphic>
          <a:graphicData uri="http://schemas.openxmlformats.org/drawingml/2006/table">
            <a:tbl>
              <a:tblPr firstRow="1" bandRow="1">
                <a:tableStyleId>{5C22544A-7EE6-4342-B048-85BDC9FD1C3A}</a:tableStyleId>
              </a:tblPr>
              <a:tblGrid>
                <a:gridCol w="1655400">
                  <a:extLst>
                    <a:ext uri="{9D8B030D-6E8A-4147-A177-3AD203B41FA5}">
                      <a16:colId xmlns:a16="http://schemas.microsoft.com/office/drawing/2014/main" val="1192789622"/>
                    </a:ext>
                  </a:extLst>
                </a:gridCol>
                <a:gridCol w="2138223">
                  <a:extLst>
                    <a:ext uri="{9D8B030D-6E8A-4147-A177-3AD203B41FA5}">
                      <a16:colId xmlns:a16="http://schemas.microsoft.com/office/drawing/2014/main" val="874608610"/>
                    </a:ext>
                  </a:extLst>
                </a:gridCol>
                <a:gridCol w="1966244">
                  <a:extLst>
                    <a:ext uri="{9D8B030D-6E8A-4147-A177-3AD203B41FA5}">
                      <a16:colId xmlns:a16="http://schemas.microsoft.com/office/drawing/2014/main" val="3412207905"/>
                    </a:ext>
                  </a:extLst>
                </a:gridCol>
                <a:gridCol w="1966244">
                  <a:extLst>
                    <a:ext uri="{9D8B030D-6E8A-4147-A177-3AD203B41FA5}">
                      <a16:colId xmlns:a16="http://schemas.microsoft.com/office/drawing/2014/main" val="3881800273"/>
                    </a:ext>
                  </a:extLst>
                </a:gridCol>
                <a:gridCol w="1966244">
                  <a:extLst>
                    <a:ext uri="{9D8B030D-6E8A-4147-A177-3AD203B41FA5}">
                      <a16:colId xmlns:a16="http://schemas.microsoft.com/office/drawing/2014/main" val="2605893557"/>
                    </a:ext>
                  </a:extLst>
                </a:gridCol>
                <a:gridCol w="1966244">
                  <a:extLst>
                    <a:ext uri="{9D8B030D-6E8A-4147-A177-3AD203B41FA5}">
                      <a16:colId xmlns:a16="http://schemas.microsoft.com/office/drawing/2014/main" val="152408282"/>
                    </a:ext>
                  </a:extLst>
                </a:gridCol>
              </a:tblGrid>
              <a:tr h="795205">
                <a:tc>
                  <a:txBody>
                    <a:bodyPr/>
                    <a:lstStyle/>
                    <a:p>
                      <a:pPr algn="ctr"/>
                      <a:r>
                        <a:rPr lang="en-LK" dirty="0"/>
                        <a:t>Project </a:t>
                      </a:r>
                    </a:p>
                  </a:txBody>
                  <a:tcPr/>
                </a:tc>
                <a:tc>
                  <a:txBody>
                    <a:bodyPr/>
                    <a:lstStyle/>
                    <a:p>
                      <a:pPr algn="ctr"/>
                      <a:r>
                        <a:rPr lang="en-LK" dirty="0"/>
                        <a:t>Game Co </a:t>
                      </a:r>
                    </a:p>
                  </a:txBody>
                  <a:tcPr/>
                </a:tc>
                <a:tc>
                  <a:txBody>
                    <a:bodyPr/>
                    <a:lstStyle/>
                    <a:p>
                      <a:pPr algn="ctr"/>
                      <a:r>
                        <a:rPr lang="en-LK" dirty="0"/>
                        <a:t>Influenza Season US</a:t>
                      </a:r>
                    </a:p>
                  </a:txBody>
                  <a:tcPr/>
                </a:tc>
                <a:tc>
                  <a:txBody>
                    <a:bodyPr/>
                    <a:lstStyle/>
                    <a:p>
                      <a:pPr algn="ctr"/>
                      <a:r>
                        <a:rPr lang="en-LK" dirty="0"/>
                        <a:t>Rockbuster Stealth</a:t>
                      </a:r>
                    </a:p>
                  </a:txBody>
                  <a:tcPr/>
                </a:tc>
                <a:tc>
                  <a:txBody>
                    <a:bodyPr/>
                    <a:lstStyle/>
                    <a:p>
                      <a:pPr algn="ctr"/>
                      <a:r>
                        <a:rPr lang="en-LK" dirty="0"/>
                        <a:t>Instacart </a:t>
                      </a:r>
                    </a:p>
                  </a:txBody>
                  <a:tcPr/>
                </a:tc>
                <a:tc>
                  <a:txBody>
                    <a:bodyPr/>
                    <a:lstStyle/>
                    <a:p>
                      <a:pPr algn="ctr"/>
                      <a:r>
                        <a:rPr lang="en-LK" dirty="0"/>
                        <a:t>Flavours of Cacao</a:t>
                      </a:r>
                    </a:p>
                  </a:txBody>
                  <a:tcPr/>
                </a:tc>
                <a:extLst>
                  <a:ext uri="{0D108BD9-81ED-4DB2-BD59-A6C34878D82A}">
                    <a16:rowId xmlns:a16="http://schemas.microsoft.com/office/drawing/2014/main" val="3008238340"/>
                  </a:ext>
                </a:extLst>
              </a:tr>
              <a:tr h="598935">
                <a:tc>
                  <a:txBody>
                    <a:bodyPr/>
                    <a:lstStyle/>
                    <a:p>
                      <a:pPr algn="ctr"/>
                      <a:r>
                        <a:rPr lang="en-LK" dirty="0"/>
                        <a:t>Industry sector</a:t>
                      </a:r>
                    </a:p>
                    <a:p>
                      <a:pPr algn="ctr"/>
                      <a:endParaRPr lang="en-LK" dirty="0"/>
                    </a:p>
                    <a:p>
                      <a:pPr algn="ctr"/>
                      <a:endParaRPr lang="en-LK" dirty="0"/>
                    </a:p>
                    <a:p>
                      <a:pPr algn="ctr"/>
                      <a:endParaRPr lang="en-LK" dirty="0"/>
                    </a:p>
                  </a:txBody>
                  <a:tcPr/>
                </a:tc>
                <a:tc>
                  <a:txBody>
                    <a:bodyPr/>
                    <a:lstStyle/>
                    <a:p>
                      <a:pPr algn="ctr"/>
                      <a:r>
                        <a:rPr lang="en-LK" dirty="0"/>
                        <a:t>Gaming</a:t>
                      </a:r>
                    </a:p>
                  </a:txBody>
                  <a:tcPr/>
                </a:tc>
                <a:tc>
                  <a:txBody>
                    <a:bodyPr/>
                    <a:lstStyle/>
                    <a:p>
                      <a:pPr algn="ctr"/>
                      <a:r>
                        <a:rPr lang="en-LK" dirty="0"/>
                        <a:t>Public Health</a:t>
                      </a:r>
                    </a:p>
                  </a:txBody>
                  <a:tcPr/>
                </a:tc>
                <a:tc>
                  <a:txBody>
                    <a:bodyPr/>
                    <a:lstStyle/>
                    <a:p>
                      <a:pPr algn="ctr"/>
                      <a:r>
                        <a:rPr lang="en-LK" dirty="0"/>
                        <a:t>Entertainment</a:t>
                      </a:r>
                    </a:p>
                  </a:txBody>
                  <a:tcPr/>
                </a:tc>
                <a:tc>
                  <a:txBody>
                    <a:bodyPr/>
                    <a:lstStyle/>
                    <a:p>
                      <a:pPr algn="ctr"/>
                      <a:r>
                        <a:rPr lang="en-LK" dirty="0"/>
                        <a:t>E commerce</a:t>
                      </a:r>
                    </a:p>
                  </a:txBody>
                  <a:tcPr/>
                </a:tc>
                <a:tc>
                  <a:txBody>
                    <a:bodyPr/>
                    <a:lstStyle/>
                    <a:p>
                      <a:pPr algn="ctr"/>
                      <a:r>
                        <a:rPr lang="en-LK" dirty="0"/>
                        <a:t>Chocolate</a:t>
                      </a:r>
                    </a:p>
                  </a:txBody>
                  <a:tcPr/>
                </a:tc>
                <a:extLst>
                  <a:ext uri="{0D108BD9-81ED-4DB2-BD59-A6C34878D82A}">
                    <a16:rowId xmlns:a16="http://schemas.microsoft.com/office/drawing/2014/main" val="4285758754"/>
                  </a:ext>
                </a:extLst>
              </a:tr>
              <a:tr h="599463">
                <a:tc>
                  <a:txBody>
                    <a:bodyPr/>
                    <a:lstStyle/>
                    <a:p>
                      <a:pPr algn="ctr"/>
                      <a:r>
                        <a:rPr lang="en-LK" dirty="0"/>
                        <a:t>Relevance</a:t>
                      </a:r>
                    </a:p>
                  </a:txBody>
                  <a:tcPr/>
                </a:tc>
                <a:tc>
                  <a:txBody>
                    <a:bodyPr/>
                    <a:lstStyle/>
                    <a:p>
                      <a:pPr algn="ctr"/>
                      <a:r>
                        <a:rPr lang="en-LK" dirty="0"/>
                        <a:t>Sales Planning</a:t>
                      </a:r>
                    </a:p>
                  </a:txBody>
                  <a:tcPr/>
                </a:tc>
                <a:tc>
                  <a:txBody>
                    <a:bodyPr/>
                    <a:lstStyle/>
                    <a:p>
                      <a:pPr algn="ctr"/>
                      <a:r>
                        <a:rPr lang="en-LK" dirty="0"/>
                        <a:t>Medical Planning</a:t>
                      </a:r>
                    </a:p>
                  </a:txBody>
                  <a:tcPr/>
                </a:tc>
                <a:tc>
                  <a:txBody>
                    <a:bodyPr/>
                    <a:lstStyle/>
                    <a:p>
                      <a:pPr algn="ctr"/>
                      <a:r>
                        <a:rPr lang="en-LK" dirty="0"/>
                        <a:t>Business Intelligence</a:t>
                      </a:r>
                    </a:p>
                  </a:txBody>
                  <a:tcPr/>
                </a:tc>
                <a:tc>
                  <a:txBody>
                    <a:bodyPr/>
                    <a:lstStyle/>
                    <a:p>
                      <a:pPr algn="ctr"/>
                      <a:r>
                        <a:rPr lang="en-LK" dirty="0"/>
                        <a:t>Marketing strategy</a:t>
                      </a:r>
                    </a:p>
                  </a:txBody>
                  <a:tcPr/>
                </a:tc>
                <a:tc>
                  <a:txBody>
                    <a:bodyPr/>
                    <a:lstStyle/>
                    <a:p>
                      <a:pPr algn="ctr"/>
                      <a:r>
                        <a:rPr lang="en-LK" dirty="0"/>
                        <a:t>Product Quality</a:t>
                      </a:r>
                    </a:p>
                  </a:txBody>
                  <a:tcPr/>
                </a:tc>
                <a:extLst>
                  <a:ext uri="{0D108BD9-81ED-4DB2-BD59-A6C34878D82A}">
                    <a16:rowId xmlns:a16="http://schemas.microsoft.com/office/drawing/2014/main" val="3295329037"/>
                  </a:ext>
                </a:extLst>
              </a:tr>
              <a:tr h="1370201">
                <a:tc>
                  <a:txBody>
                    <a:bodyPr/>
                    <a:lstStyle/>
                    <a:p>
                      <a:pPr algn="ctr"/>
                      <a:r>
                        <a:rPr lang="en-LK" dirty="0"/>
                        <a:t>Skills</a:t>
                      </a:r>
                    </a:p>
                  </a:txBody>
                  <a:tcPr/>
                </a:tc>
                <a:tc>
                  <a:txBody>
                    <a:bodyPr/>
                    <a:lstStyle/>
                    <a:p>
                      <a:pPr algn="ctr"/>
                      <a:r>
                        <a:rPr lang="en-GB" dirty="0"/>
                        <a:t>Descriptive analysis; data grouping, summarising, visualisation. </a:t>
                      </a:r>
                      <a:endParaRPr lang="en-LK" dirty="0"/>
                    </a:p>
                  </a:txBody>
                  <a:tcPr/>
                </a:tc>
                <a:tc>
                  <a:txBody>
                    <a:bodyPr/>
                    <a:lstStyle/>
                    <a:p>
                      <a:pPr algn="ctr"/>
                      <a:r>
                        <a:rPr lang="en-GB" dirty="0"/>
                        <a:t>Data cleaning, integration, transformation; hypothesis testing; visualisation</a:t>
                      </a:r>
                      <a:endParaRPr lang="en-LK" dirty="0"/>
                    </a:p>
                  </a:txBody>
                  <a:tcPr/>
                </a:tc>
                <a:tc>
                  <a:txBody>
                    <a:bodyPr/>
                    <a:lstStyle/>
                    <a:p>
                      <a:pPr algn="ctr"/>
                      <a:r>
                        <a:rPr lang="en-GB" dirty="0"/>
                        <a:t>Querying, filtering, cleaning, summarising, joining tables, subqueries, CTE </a:t>
                      </a:r>
                      <a:endParaRPr lang="en-LK" dirty="0"/>
                    </a:p>
                  </a:txBody>
                  <a:tcPr/>
                </a:tc>
                <a:tc>
                  <a:txBody>
                    <a:bodyPr/>
                    <a:lstStyle/>
                    <a:p>
                      <a:pPr algn="ctr"/>
                      <a:r>
                        <a:rPr lang="en-GB" dirty="0"/>
                        <a:t>Data wrangling, merging, grouping, grouping; deriving variables</a:t>
                      </a:r>
                      <a:endParaRPr lang="en-LK" dirty="0"/>
                    </a:p>
                  </a:txBody>
                  <a:tcPr/>
                </a:tc>
                <a:tc>
                  <a:txBody>
                    <a:bodyPr/>
                    <a:lstStyle/>
                    <a:p>
                      <a:pPr algn="ctr"/>
                      <a:r>
                        <a:rPr lang="en-LK" dirty="0"/>
                        <a:t>Data Cleaning, Preprocessing, </a:t>
                      </a:r>
                    </a:p>
                    <a:p>
                      <a:pPr algn="ctr"/>
                      <a:r>
                        <a:rPr lang="en-GB" sz="1800" b="0" i="0" kern="1200" dirty="0">
                          <a:solidFill>
                            <a:schemeClr val="dk1"/>
                          </a:solidFill>
                          <a:effectLst/>
                          <a:latin typeface="+mn-lt"/>
                          <a:ea typeface="+mn-ea"/>
                          <a:cs typeface="+mn-cs"/>
                        </a:rPr>
                        <a:t>Descriptive statistics, Correlation analysis, Distribution analysis (e.g., geographic/regional comparison, and exploratory data visualization.</a:t>
                      </a:r>
                      <a:endParaRPr lang="en-LK" dirty="0"/>
                    </a:p>
                  </a:txBody>
                  <a:tcPr/>
                </a:tc>
                <a:extLst>
                  <a:ext uri="{0D108BD9-81ED-4DB2-BD59-A6C34878D82A}">
                    <a16:rowId xmlns:a16="http://schemas.microsoft.com/office/drawing/2014/main" val="3990340177"/>
                  </a:ext>
                </a:extLst>
              </a:tr>
              <a:tr h="577035">
                <a:tc>
                  <a:txBody>
                    <a:bodyPr/>
                    <a:lstStyle/>
                    <a:p>
                      <a:pPr algn="ctr"/>
                      <a:r>
                        <a:rPr lang="en-LK" dirty="0"/>
                        <a:t>Tools</a:t>
                      </a:r>
                    </a:p>
                  </a:txBody>
                  <a:tcPr/>
                </a:tc>
                <a:tc>
                  <a:txBody>
                    <a:bodyPr/>
                    <a:lstStyle/>
                    <a:p>
                      <a:pPr algn="ctr"/>
                      <a:r>
                        <a:rPr lang="en-LK" dirty="0"/>
                        <a:t>Excel, PPT</a:t>
                      </a:r>
                    </a:p>
                  </a:txBody>
                  <a:tcPr/>
                </a:tc>
                <a:tc>
                  <a:txBody>
                    <a:bodyPr/>
                    <a:lstStyle/>
                    <a:p>
                      <a:pPr algn="ctr"/>
                      <a:r>
                        <a:rPr lang="en-GB" dirty="0"/>
                        <a:t>Excel, Tableau</a:t>
                      </a:r>
                      <a:endParaRPr lang="en-LK" dirty="0"/>
                    </a:p>
                  </a:txBody>
                  <a:tcPr/>
                </a:tc>
                <a:tc>
                  <a:txBody>
                    <a:bodyPr/>
                    <a:lstStyle/>
                    <a:p>
                      <a:pPr algn="ctr"/>
                      <a:r>
                        <a:rPr lang="en-LK" dirty="0"/>
                        <a:t>SQL, Excel</a:t>
                      </a:r>
                    </a:p>
                  </a:txBody>
                  <a:tcPr/>
                </a:tc>
                <a:tc>
                  <a:txBody>
                    <a:bodyPr/>
                    <a:lstStyle/>
                    <a:p>
                      <a:pPr algn="ctr"/>
                      <a:r>
                        <a:rPr lang="en-LK" dirty="0"/>
                        <a:t>Python, Excel</a:t>
                      </a:r>
                    </a:p>
                  </a:txBody>
                  <a:tcPr/>
                </a:tc>
                <a:tc>
                  <a:txBody>
                    <a:bodyPr/>
                    <a:lstStyle/>
                    <a:p>
                      <a:pPr algn="ctr"/>
                      <a:r>
                        <a:rPr lang="en-LK" dirty="0"/>
                        <a:t>Excel, Tableau, PPT</a:t>
                      </a:r>
                    </a:p>
                  </a:txBody>
                  <a:tcPr/>
                </a:tc>
                <a:extLst>
                  <a:ext uri="{0D108BD9-81ED-4DB2-BD59-A6C34878D82A}">
                    <a16:rowId xmlns:a16="http://schemas.microsoft.com/office/drawing/2014/main" val="1019864806"/>
                  </a:ext>
                </a:extLst>
              </a:tr>
              <a:tr h="1542836">
                <a:tc>
                  <a:txBody>
                    <a:bodyPr/>
                    <a:lstStyle/>
                    <a:p>
                      <a:pPr algn="ctr"/>
                      <a:r>
                        <a:rPr lang="en-GB" dirty="0"/>
                        <a:t>L</a:t>
                      </a:r>
                      <a:r>
                        <a:rPr lang="en-LK" dirty="0"/>
                        <a:t>inks to related files</a:t>
                      </a:r>
                    </a:p>
                  </a:txBody>
                  <a:tcPr/>
                </a:tc>
                <a:tc>
                  <a:txBody>
                    <a:bodyPr/>
                    <a:lstStyle/>
                    <a:p>
                      <a:pPr algn="ctr"/>
                      <a:r>
                        <a:rPr lang="en-LK" dirty="0">
                          <a:hlinkClick r:id="rId3"/>
                        </a:rPr>
                        <a:t>Github</a:t>
                      </a:r>
                      <a:endParaRPr lang="en-LK" dirty="0"/>
                    </a:p>
                  </a:txBody>
                  <a:tcPr/>
                </a:tc>
                <a:tc>
                  <a:txBody>
                    <a:bodyPr/>
                    <a:lstStyle/>
                    <a:p>
                      <a:pPr algn="ctr"/>
                      <a:r>
                        <a:rPr lang="en-GB" dirty="0">
                          <a:hlinkClick r:id="rId4"/>
                        </a:rPr>
                        <a:t>Tableau</a:t>
                      </a:r>
                      <a:endParaRPr lang="en-LK" dirty="0"/>
                    </a:p>
                  </a:txBody>
                  <a:tcPr/>
                </a:tc>
                <a:tc>
                  <a:txBody>
                    <a:bodyPr/>
                    <a:lstStyle/>
                    <a:p>
                      <a:pPr algn="ctr"/>
                      <a:r>
                        <a:rPr lang="en-LK" dirty="0">
                          <a:hlinkClick r:id="rId5"/>
                        </a:rPr>
                        <a:t>Github</a:t>
                      </a:r>
                      <a:endParaRPr lang="en-LK" dirty="0"/>
                    </a:p>
                  </a:txBody>
                  <a:tcPr/>
                </a:tc>
                <a:tc>
                  <a:txBody>
                    <a:bodyPr/>
                    <a:lstStyle/>
                    <a:p>
                      <a:pPr algn="ctr"/>
                      <a:r>
                        <a:rPr lang="en-LK" dirty="0">
                          <a:hlinkClick r:id="rId6"/>
                        </a:rPr>
                        <a:t>Github</a:t>
                      </a:r>
                      <a:endParaRPr lang="en-LK" dirty="0"/>
                    </a:p>
                  </a:txBody>
                  <a:tcPr/>
                </a:tc>
                <a:tc>
                  <a:txBody>
                    <a:bodyPr/>
                    <a:lstStyle/>
                    <a:p>
                      <a:pPr algn="ctr"/>
                      <a:r>
                        <a:rPr lang="en-LK" dirty="0"/>
                        <a:t>Tableau, Github</a:t>
                      </a:r>
                    </a:p>
                  </a:txBody>
                  <a:tcPr/>
                </a:tc>
                <a:extLst>
                  <a:ext uri="{0D108BD9-81ED-4DB2-BD59-A6C34878D82A}">
                    <a16:rowId xmlns:a16="http://schemas.microsoft.com/office/drawing/2014/main" val="4076946933"/>
                  </a:ext>
                </a:extLst>
              </a:tr>
            </a:tbl>
          </a:graphicData>
        </a:graphic>
      </p:graphicFrame>
    </p:spTree>
    <p:extLst>
      <p:ext uri="{BB962C8B-B14F-4D97-AF65-F5344CB8AC3E}">
        <p14:creationId xmlns:p14="http://schemas.microsoft.com/office/powerpoint/2010/main" val="303286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3073" name="Picture 1" descr="page1image56389824">
            <a:extLst>
              <a:ext uri="{FF2B5EF4-FFF2-40B4-BE49-F238E27FC236}">
                <a16:creationId xmlns:a16="http://schemas.microsoft.com/office/drawing/2014/main" id="{35A54DAE-8B57-60E3-2DB2-AA03A1AD2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20" r="20091" b="-2"/>
          <a:stretch/>
        </p:blipFill>
        <p:spPr bwMode="auto">
          <a:xfrm>
            <a:off x="320039" y="2621103"/>
            <a:ext cx="4946906" cy="3689359"/>
          </a:xfrm>
          <a:prstGeom prst="rect">
            <a:avLst/>
          </a:prstGeom>
          <a:noFill/>
          <a:extLst>
            <a:ext uri="{909E8E84-426E-40DD-AFC4-6F175D3DCCD1}">
              <a14:hiddenFill xmlns:a14="http://schemas.microsoft.com/office/drawing/2010/main">
                <a:solidFill>
                  <a:srgbClr val="FFFFFF"/>
                </a:solidFill>
              </a14:hiddenFill>
            </a:ext>
          </a:extLst>
        </p:spPr>
      </p:pic>
      <p:cxnSp>
        <p:nvCxnSpPr>
          <p:cNvPr id="3080" name="Straight Connector 3079">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94F7DD-F2E8-B641-CF52-79A2F9783BB3}"/>
              </a:ext>
            </a:extLst>
          </p:cNvPr>
          <p:cNvSpPr>
            <a:spLocks noGrp="1"/>
          </p:cNvSpPr>
          <p:nvPr>
            <p:ph type="title"/>
          </p:nvPr>
        </p:nvSpPr>
        <p:spPr>
          <a:xfrm>
            <a:off x="157164" y="242889"/>
            <a:ext cx="2228850" cy="542918"/>
          </a:xfrm>
        </p:spPr>
        <p:txBody>
          <a:bodyPr>
            <a:normAutofit fontScale="90000"/>
          </a:bodyPr>
          <a:lstStyle/>
          <a:p>
            <a:r>
              <a:rPr lang="en-LK" dirty="0"/>
              <a:t>Game Co</a:t>
            </a:r>
          </a:p>
        </p:txBody>
      </p:sp>
      <p:sp>
        <p:nvSpPr>
          <p:cNvPr id="3" name="Content Placeholder 2">
            <a:extLst>
              <a:ext uri="{FF2B5EF4-FFF2-40B4-BE49-F238E27FC236}">
                <a16:creationId xmlns:a16="http://schemas.microsoft.com/office/drawing/2014/main" id="{BCE21B25-D1BF-AB7E-A08E-1F77BB1E44FB}"/>
              </a:ext>
            </a:extLst>
          </p:cNvPr>
          <p:cNvSpPr>
            <a:spLocks noGrp="1"/>
          </p:cNvSpPr>
          <p:nvPr>
            <p:ph idx="1"/>
          </p:nvPr>
        </p:nvSpPr>
        <p:spPr>
          <a:xfrm>
            <a:off x="5641848" y="1014984"/>
            <a:ext cx="5889161" cy="5288267"/>
          </a:xfrm>
        </p:spPr>
        <p:txBody>
          <a:bodyPr>
            <a:normAutofit/>
          </a:bodyPr>
          <a:lstStyle/>
          <a:p>
            <a:r>
              <a:rPr lang="en-LK" dirty="0"/>
              <a:t>Game Co is a new profound video company that uses data to create and develop new video games. </a:t>
            </a:r>
          </a:p>
          <a:p>
            <a:r>
              <a:rPr lang="en-LK" b="1" dirty="0"/>
              <a:t>Objective -  </a:t>
            </a:r>
            <a:r>
              <a:rPr lang="en-LK" dirty="0"/>
              <a:t>The main focus of Game Co is to use the market data to review popularity, genre and sales of games across time. </a:t>
            </a:r>
          </a:p>
          <a:p>
            <a:r>
              <a:rPr lang="en-LK" b="1" dirty="0"/>
              <a:t>Methods </a:t>
            </a:r>
            <a:r>
              <a:rPr lang="en-LK" dirty="0"/>
              <a:t>– Descriptive analysis, data grouping, summarising and visualisations.</a:t>
            </a:r>
          </a:p>
          <a:p>
            <a:r>
              <a:rPr lang="en-LK" b="1" dirty="0"/>
              <a:t>Data</a:t>
            </a:r>
            <a:r>
              <a:rPr lang="en-LK" dirty="0"/>
              <a:t> – Encompasses video game sales from 1996 – 2016.</a:t>
            </a:r>
          </a:p>
          <a:p>
            <a:pPr marL="0" indent="0">
              <a:buNone/>
            </a:pPr>
            <a:endParaRPr lang="en-LK" dirty="0"/>
          </a:p>
        </p:txBody>
      </p:sp>
      <p:pic>
        <p:nvPicPr>
          <p:cNvPr id="6" name="Picture 4" descr="Nintendo Switch Games | GameStop">
            <a:extLst>
              <a:ext uri="{FF2B5EF4-FFF2-40B4-BE49-F238E27FC236}">
                <a16:creationId xmlns:a16="http://schemas.microsoft.com/office/drawing/2014/main" id="{A0D22CB6-88FD-C435-8D51-28B7F4D40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862" r="-1" b="21633"/>
          <a:stretch/>
        </p:blipFill>
        <p:spPr bwMode="auto">
          <a:xfrm>
            <a:off x="10444163" y="4975564"/>
            <a:ext cx="1747837" cy="1882436"/>
          </a:xfrm>
          <a:custGeom>
            <a:avLst/>
            <a:gdLst/>
            <a:ahLst/>
            <a:cxnLst/>
            <a:rect l="l" t="t" r="r" b="b"/>
            <a:pathLst>
              <a:path w="3426650" h="3690532">
                <a:moveTo>
                  <a:pt x="1217251" y="0"/>
                </a:moveTo>
                <a:lnTo>
                  <a:pt x="3426650" y="0"/>
                </a:lnTo>
                <a:lnTo>
                  <a:pt x="3426650" y="3099252"/>
                </a:lnTo>
                <a:lnTo>
                  <a:pt x="0" y="36905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51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E3E-EE8E-D140-24C2-40508420962D}"/>
              </a:ext>
            </a:extLst>
          </p:cNvPr>
          <p:cNvSpPr>
            <a:spLocks noGrp="1"/>
          </p:cNvSpPr>
          <p:nvPr>
            <p:ph type="title"/>
          </p:nvPr>
        </p:nvSpPr>
        <p:spPr>
          <a:xfrm>
            <a:off x="640079" y="400051"/>
            <a:ext cx="10890929" cy="871538"/>
          </a:xfrm>
        </p:spPr>
        <p:txBody>
          <a:bodyPr/>
          <a:lstStyle/>
          <a:p>
            <a:r>
              <a:rPr lang="en-GB" dirty="0"/>
              <a:t>Insights into video game sales</a:t>
            </a:r>
            <a:endParaRPr lang="en-LK" dirty="0"/>
          </a:p>
        </p:txBody>
      </p:sp>
      <p:sp>
        <p:nvSpPr>
          <p:cNvPr id="3" name="Content Placeholder 2">
            <a:extLst>
              <a:ext uri="{FF2B5EF4-FFF2-40B4-BE49-F238E27FC236}">
                <a16:creationId xmlns:a16="http://schemas.microsoft.com/office/drawing/2014/main" id="{9343257B-C0F6-D2C5-2717-9E51B4E6E676}"/>
              </a:ext>
            </a:extLst>
          </p:cNvPr>
          <p:cNvSpPr>
            <a:spLocks noGrp="1"/>
          </p:cNvSpPr>
          <p:nvPr>
            <p:ph idx="1"/>
          </p:nvPr>
        </p:nvSpPr>
        <p:spPr>
          <a:xfrm>
            <a:off x="1143000" y="1443039"/>
            <a:ext cx="9906000" cy="4590940"/>
          </a:xfrm>
        </p:spPr>
        <p:txBody>
          <a:bodyPr>
            <a:normAutofit/>
          </a:bodyPr>
          <a:lstStyle/>
          <a:p>
            <a:pPr>
              <a:lnSpc>
                <a:spcPct val="115000"/>
              </a:lnSpc>
              <a:spcAft>
                <a:spcPts val="800"/>
              </a:spcAft>
            </a:pPr>
            <a:r>
              <a:rPr lang="en-LK" dirty="0"/>
              <a:t>NA sales are dominating the market for video games with EU in second place for games and JP sales to be the lowest. </a:t>
            </a:r>
            <a:r>
              <a:rPr lang="en-US" dirty="0"/>
              <a:t>NA sales is 1561.18, EU sales is 901.85, Other sales 322.25 and JP sales 295.35.</a:t>
            </a:r>
            <a:endParaRPr lang="en-LK" dirty="0"/>
          </a:p>
          <a:p>
            <a:r>
              <a:rPr lang="en-LK" dirty="0"/>
              <a:t>Globally, Action games are the most popular, sports in second place with sales for strategy and simulation being the lowest.  </a:t>
            </a:r>
          </a:p>
          <a:p>
            <a:r>
              <a:rPr lang="en-LK" dirty="0"/>
              <a:t>We assume that sales for action games to be the highest, highest number of platform usage and sales for other games like puzzle, racing, role playing to be lowest with poor platform usage too. </a:t>
            </a:r>
          </a:p>
          <a:p>
            <a:endParaRPr lang="en-LK" dirty="0"/>
          </a:p>
          <a:p>
            <a:endParaRPr lang="en-LK" dirty="0"/>
          </a:p>
        </p:txBody>
      </p:sp>
    </p:spTree>
    <p:extLst>
      <p:ext uri="{BB962C8B-B14F-4D97-AF65-F5344CB8AC3E}">
        <p14:creationId xmlns:p14="http://schemas.microsoft.com/office/powerpoint/2010/main" val="107646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14DD-3296-E725-D7C5-A27593BF68AC}"/>
              </a:ext>
            </a:extLst>
          </p:cNvPr>
          <p:cNvSpPr>
            <a:spLocks noGrp="1"/>
          </p:cNvSpPr>
          <p:nvPr>
            <p:ph type="title"/>
          </p:nvPr>
        </p:nvSpPr>
        <p:spPr>
          <a:xfrm>
            <a:off x="672252" y="914400"/>
            <a:ext cx="4485535" cy="5105384"/>
          </a:xfrm>
        </p:spPr>
        <p:txBody>
          <a:bodyPr anchor="t">
            <a:normAutofit/>
          </a:bodyPr>
          <a:lstStyle/>
          <a:p>
            <a:pPr marL="228600" indent="-228600">
              <a:lnSpc>
                <a:spcPct val="115000"/>
              </a:lnSpc>
              <a:spcBef>
                <a:spcPts val="1000"/>
              </a:spcBef>
              <a:spcAft>
                <a:spcPts val="800"/>
              </a:spcAft>
              <a:buSzPct val="87000"/>
              <a:buFont typeface="Arial" panose="020B0604020202020204" pitchFamily="34" charset="0"/>
              <a:buChar char="•"/>
            </a:pPr>
            <a:r>
              <a:rPr lang="en-US" sz="2000" b="0" dirty="0">
                <a:latin typeface="+mn-lt"/>
                <a:ea typeface="+mn-ea"/>
                <a:cs typeface="+mn-cs"/>
              </a:rPr>
              <a:t>Visualization 1 showcases the sum sector of sales per region, and we can view that NA sales scored the highest with EU sales in second place. </a:t>
            </a:r>
            <a:br>
              <a:rPr lang="en-US" sz="2000" b="0" dirty="0">
                <a:latin typeface="+mn-lt"/>
                <a:ea typeface="+mn-ea"/>
                <a:cs typeface="+mn-cs"/>
              </a:rPr>
            </a:br>
            <a:br>
              <a:rPr lang="en-LK" sz="2000" b="0" dirty="0">
                <a:latin typeface="+mn-lt"/>
                <a:ea typeface="+mn-ea"/>
                <a:cs typeface="+mn-cs"/>
              </a:rPr>
            </a:br>
            <a:r>
              <a:rPr lang="en-US" sz="2000" b="0" dirty="0">
                <a:latin typeface="+mn-lt"/>
                <a:ea typeface="+mn-ea"/>
                <a:cs typeface="+mn-cs"/>
              </a:rPr>
              <a:t>The first critical insight was visualization 2 which was assessing the sum proportion of sales per region based on which genre performs the best. This shows that role playing, and strategy seem to have captured a higher market share. </a:t>
            </a:r>
            <a:endParaRPr lang="en-LK" sz="2000" b="0" dirty="0">
              <a:latin typeface="+mn-lt"/>
              <a:ea typeface="+mn-ea"/>
              <a:cs typeface="+mn-cs"/>
            </a:endParaRPr>
          </a:p>
        </p:txBody>
      </p:sp>
      <p:cxnSp>
        <p:nvCxnSpPr>
          <p:cNvPr id="15" name="Straight Connector 14">
            <a:extLst>
              <a:ext uri="{FF2B5EF4-FFF2-40B4-BE49-F238E27FC236}">
                <a16:creationId xmlns:a16="http://schemas.microsoft.com/office/drawing/2014/main" id="{9B5F4E67-4DB9-8422-13E5-B36FD48EC4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6" name="Content Placeholder 3">
            <a:extLst>
              <a:ext uri="{FF2B5EF4-FFF2-40B4-BE49-F238E27FC236}">
                <a16:creationId xmlns:a16="http://schemas.microsoft.com/office/drawing/2014/main" id="{A5AFFCDE-F326-BA4E-BAB1-D5FAD46C2FE2}"/>
              </a:ext>
            </a:extLst>
          </p:cNvPr>
          <p:cNvGraphicFramePr>
            <a:graphicFrameLocks noGrp="1"/>
          </p:cNvGraphicFramePr>
          <p:nvPr>
            <p:ph idx="1"/>
            <p:extLst>
              <p:ext uri="{D42A27DB-BD31-4B8C-83A1-F6EECF244321}">
                <p14:modId xmlns:p14="http://schemas.microsoft.com/office/powerpoint/2010/main" val="3942355200"/>
              </p:ext>
            </p:extLst>
          </p:nvPr>
        </p:nvGraphicFramePr>
        <p:xfrm>
          <a:off x="5830038" y="304799"/>
          <a:ext cx="5689709" cy="23077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E9EDA71-7AB0-6841-82DC-7173569FABF0}"/>
              </a:ext>
            </a:extLst>
          </p:cNvPr>
          <p:cNvGraphicFramePr/>
          <p:nvPr>
            <p:extLst>
              <p:ext uri="{D42A27DB-BD31-4B8C-83A1-F6EECF244321}">
                <p14:modId xmlns:p14="http://schemas.microsoft.com/office/powerpoint/2010/main" val="1411370843"/>
              </p:ext>
            </p:extLst>
          </p:nvPr>
        </p:nvGraphicFramePr>
        <p:xfrm>
          <a:off x="5919016" y="2942234"/>
          <a:ext cx="5731510" cy="25006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1189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F493-3629-24A7-120E-7348EB0BD842}"/>
              </a:ext>
            </a:extLst>
          </p:cNvPr>
          <p:cNvSpPr>
            <a:spLocks noGrp="1"/>
          </p:cNvSpPr>
          <p:nvPr>
            <p:ph type="title"/>
          </p:nvPr>
        </p:nvSpPr>
        <p:spPr/>
        <p:txBody>
          <a:bodyPr/>
          <a:lstStyle/>
          <a:p>
            <a:r>
              <a:rPr lang="en-GB" dirty="0"/>
              <a:t>N</a:t>
            </a:r>
            <a:r>
              <a:rPr lang="en-LK" dirty="0"/>
              <a:t>ew INSIGHT</a:t>
            </a:r>
          </a:p>
        </p:txBody>
      </p:sp>
      <p:sp>
        <p:nvSpPr>
          <p:cNvPr id="3" name="Content Placeholder 2">
            <a:extLst>
              <a:ext uri="{FF2B5EF4-FFF2-40B4-BE49-F238E27FC236}">
                <a16:creationId xmlns:a16="http://schemas.microsoft.com/office/drawing/2014/main" id="{8BD9E0D5-597E-26F0-5F34-E111EBC3E6AF}"/>
              </a:ext>
            </a:extLst>
          </p:cNvPr>
          <p:cNvSpPr>
            <a:spLocks noGrp="1"/>
          </p:cNvSpPr>
          <p:nvPr>
            <p:ph idx="1"/>
          </p:nvPr>
        </p:nvSpPr>
        <p:spPr>
          <a:xfrm>
            <a:off x="640080" y="2035629"/>
            <a:ext cx="10890928" cy="4164003"/>
          </a:xfrm>
        </p:spPr>
        <p:txBody>
          <a:bodyPr>
            <a:normAutofit/>
          </a:bodyPr>
          <a:lstStyle/>
          <a:p>
            <a:r>
              <a:rPr lang="en-LK" dirty="0"/>
              <a:t>However, if we analy</a:t>
            </a:r>
            <a:r>
              <a:rPr lang="en-GB" dirty="0"/>
              <a:t>z</a:t>
            </a:r>
            <a:r>
              <a:rPr lang="en-LK" dirty="0"/>
              <a:t>e the top 10 games in the market </a:t>
            </a:r>
            <a:r>
              <a:rPr lang="en-GB" dirty="0"/>
              <a:t>in terms of genre and platform.</a:t>
            </a:r>
          </a:p>
          <a:p>
            <a:r>
              <a:rPr lang="en-GB" dirty="0"/>
              <a:t> </a:t>
            </a:r>
            <a:r>
              <a:rPr lang="en-LK" dirty="0"/>
              <a:t>WII sports (Sporting) scoring the highest 82.74 in sales within the top 10 category with only one platform while Grand theft auto (Action)  55.92 in sales under the action category came in second place with 5 platforms being used. </a:t>
            </a:r>
          </a:p>
          <a:p>
            <a:r>
              <a:rPr lang="en-LK" dirty="0"/>
              <a:t>Shooting games, puzzle, role playing also showed promising sales with platform usage.  </a:t>
            </a:r>
          </a:p>
          <a:p>
            <a:r>
              <a:rPr lang="en-LK" dirty="0"/>
              <a:t>Super Mario, Pokemon, Call of Duty, Mario Kart showing key interest as emerging games that can generate potential revenue globally. </a:t>
            </a:r>
          </a:p>
          <a:p>
            <a:r>
              <a:rPr lang="en-GB" dirty="0"/>
              <a:t>T</a:t>
            </a:r>
            <a:r>
              <a:rPr lang="en-LK" dirty="0"/>
              <a:t>his challenges Game co’s current understanding that action games generates the highest amount of sales and is the most profitable game.  </a:t>
            </a:r>
          </a:p>
          <a:p>
            <a:pPr marL="0" indent="0">
              <a:buNone/>
            </a:pPr>
            <a:endParaRPr lang="en-LK" dirty="0"/>
          </a:p>
          <a:p>
            <a:endParaRPr lang="en-LK" dirty="0"/>
          </a:p>
        </p:txBody>
      </p:sp>
    </p:spTree>
    <p:extLst>
      <p:ext uri="{BB962C8B-B14F-4D97-AF65-F5344CB8AC3E}">
        <p14:creationId xmlns:p14="http://schemas.microsoft.com/office/powerpoint/2010/main" val="2254625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A037-8322-8E94-4C1D-47468D57E643}"/>
              </a:ext>
            </a:extLst>
          </p:cNvPr>
          <p:cNvSpPr>
            <a:spLocks noGrp="1"/>
          </p:cNvSpPr>
          <p:nvPr>
            <p:ph type="title"/>
          </p:nvPr>
        </p:nvSpPr>
        <p:spPr>
          <a:xfrm>
            <a:off x="640079" y="370115"/>
            <a:ext cx="6228807" cy="859971"/>
          </a:xfrm>
        </p:spPr>
        <p:txBody>
          <a:bodyPr/>
          <a:lstStyle/>
          <a:p>
            <a:r>
              <a:rPr lang="en-LK" dirty="0"/>
              <a:t>Recommendations </a:t>
            </a:r>
          </a:p>
        </p:txBody>
      </p:sp>
      <p:sp>
        <p:nvSpPr>
          <p:cNvPr id="3" name="Content Placeholder 2">
            <a:extLst>
              <a:ext uri="{FF2B5EF4-FFF2-40B4-BE49-F238E27FC236}">
                <a16:creationId xmlns:a16="http://schemas.microsoft.com/office/drawing/2014/main" id="{626B8A4F-BC48-613D-19E7-388600B8E4DA}"/>
              </a:ext>
            </a:extLst>
          </p:cNvPr>
          <p:cNvSpPr>
            <a:spLocks noGrp="1"/>
          </p:cNvSpPr>
          <p:nvPr>
            <p:ph idx="1"/>
          </p:nvPr>
        </p:nvSpPr>
        <p:spPr>
          <a:xfrm>
            <a:off x="640079" y="1415142"/>
            <a:ext cx="10408921" cy="4618835"/>
          </a:xfrm>
        </p:spPr>
        <p:txBody>
          <a:bodyPr>
            <a:normAutofit fontScale="92500" lnSpcReduction="20000"/>
          </a:bodyPr>
          <a:lstStyle/>
          <a:p>
            <a:pPr>
              <a:buFont typeface="Arial" panose="020B0604020202020204" pitchFamily="34" charset="0"/>
              <a:buChar char="•"/>
            </a:pPr>
            <a:r>
              <a:rPr lang="en-GB" b="1" dirty="0"/>
              <a:t>Consider Multi-Platform Releases:</a:t>
            </a:r>
            <a:r>
              <a:rPr lang="en-GB" dirty="0"/>
              <a:t> Increase reach by developing games for multiple platforms like Role playing, Shooter and Puzzle. </a:t>
            </a:r>
          </a:p>
          <a:p>
            <a:pPr>
              <a:buFont typeface="Arial" panose="020B0604020202020204" pitchFamily="34" charset="0"/>
              <a:buChar char="•"/>
            </a:pPr>
            <a:r>
              <a:rPr lang="en-GB" b="1" dirty="0"/>
              <a:t>Explore Classic &amp; Family-Friendly Genres:</a:t>
            </a:r>
            <a:r>
              <a:rPr lang="en-GB" dirty="0"/>
              <a:t> Develop or enhance games that appeal to broad demographics.</a:t>
            </a:r>
          </a:p>
          <a:p>
            <a:pPr>
              <a:buFont typeface="Arial" panose="020B0604020202020204" pitchFamily="34" charset="0"/>
              <a:buChar char="•"/>
            </a:pPr>
            <a:r>
              <a:rPr lang="en-GB" b="1" dirty="0"/>
              <a:t>Leverage Popular Franchises:</a:t>
            </a:r>
            <a:r>
              <a:rPr lang="en-GB" dirty="0"/>
              <a:t> Prioritize investments in emerging and successful franchises.</a:t>
            </a:r>
          </a:p>
          <a:p>
            <a:pPr>
              <a:buFont typeface="Arial" panose="020B0604020202020204" pitchFamily="34" charset="0"/>
              <a:buChar char="•"/>
            </a:pPr>
            <a:r>
              <a:rPr lang="en-GB" b="1" dirty="0"/>
              <a:t>Plan for Sequels and Expansions:</a:t>
            </a:r>
            <a:r>
              <a:rPr lang="en-GB" dirty="0"/>
              <a:t> Expand on popular games with sequels, updates, or new content.</a:t>
            </a:r>
          </a:p>
          <a:p>
            <a:pPr>
              <a:buFont typeface="Arial" panose="020B0604020202020204" pitchFamily="34" charset="0"/>
              <a:buChar char="•"/>
            </a:pPr>
            <a:r>
              <a:rPr lang="en-GB" b="1" dirty="0"/>
              <a:t>Monitor Trends:</a:t>
            </a:r>
            <a:r>
              <a:rPr lang="en-GB" dirty="0"/>
              <a:t> Regularly review market trends and consumer preferences.</a:t>
            </a:r>
          </a:p>
          <a:p>
            <a:pPr>
              <a:buFont typeface="Arial" panose="020B0604020202020204" pitchFamily="34" charset="0"/>
              <a:buChar char="•"/>
            </a:pPr>
            <a:r>
              <a:rPr lang="en-GB" b="1" dirty="0"/>
              <a:t>Adjust Strategies Accordingly:</a:t>
            </a:r>
            <a:r>
              <a:rPr lang="en-GB" dirty="0"/>
              <a:t> Be flexible and adapt strategies based on the latest data and insights.</a:t>
            </a:r>
          </a:p>
          <a:p>
            <a:pPr>
              <a:buFont typeface="Arial" panose="020B0604020202020204" pitchFamily="34" charset="0"/>
              <a:buChar char="•"/>
            </a:pPr>
            <a:r>
              <a:rPr lang="en-GB" b="1" dirty="0"/>
              <a:t>Engage with Developers and Publishers:</a:t>
            </a:r>
            <a:r>
              <a:rPr lang="en-GB" dirty="0"/>
              <a:t> Foster collaboration to ensure alignment on platform and genre strategies.</a:t>
            </a:r>
          </a:p>
          <a:p>
            <a:endParaRPr lang="en-LK" dirty="0"/>
          </a:p>
        </p:txBody>
      </p:sp>
    </p:spTree>
    <p:extLst>
      <p:ext uri="{BB962C8B-B14F-4D97-AF65-F5344CB8AC3E}">
        <p14:creationId xmlns:p14="http://schemas.microsoft.com/office/powerpoint/2010/main" val="206596206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1004</TotalTime>
  <Words>2392</Words>
  <Application>Microsoft Macintosh PowerPoint</Application>
  <PresentationFormat>Widescreen</PresentationFormat>
  <Paragraphs>222</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Benton Sans Book</vt:lpstr>
      <vt:lpstr>Grandview Display</vt:lpstr>
      <vt:lpstr>DashVTI</vt:lpstr>
      <vt:lpstr>Data Analytics  Portfolio  </vt:lpstr>
      <vt:lpstr>About me</vt:lpstr>
      <vt:lpstr>Project Overview </vt:lpstr>
      <vt:lpstr>PowerPoint Presentation</vt:lpstr>
      <vt:lpstr>Game Co</vt:lpstr>
      <vt:lpstr>Insights into video game sales</vt:lpstr>
      <vt:lpstr>Visualization 1 showcases the sum sector of sales per region, and we can view that NA sales scored the highest with EU sales in second place.   The first critical insight was visualization 2 which was assessing the sum proportion of sales per region based on which genre performs the best. This shows that role playing, and strategy seem to have captured a higher market share. </vt:lpstr>
      <vt:lpstr>New INSIGHT</vt:lpstr>
      <vt:lpstr>Recommendations </vt:lpstr>
      <vt:lpstr>Influenza USA</vt:lpstr>
      <vt:lpstr>The rise of Influenza</vt:lpstr>
      <vt:lpstr>Overview of Influenza Deaths per state</vt:lpstr>
      <vt:lpstr>Seasonal changes create a rise in Influenza</vt:lpstr>
      <vt:lpstr>Recommendations</vt:lpstr>
      <vt:lpstr>Rockbuster Stealth </vt:lpstr>
      <vt:lpstr>What are the main countries where Rockbuster customers are located?  https://public.tableau.com/app/profile/aysha.samsudeen/viz/SQLresult/SQLresult  </vt:lpstr>
      <vt:lpstr>Which movies generated the highest and lowest revenue in the last 5 years? </vt:lpstr>
      <vt:lpstr>   Who are the Top 5 customers with  the highest purchasing?  HARVEY PURLOCK WELCH TALBERT  BUFORD </vt:lpstr>
      <vt:lpstr>Recommendations:</vt:lpstr>
      <vt:lpstr>Instacart</vt:lpstr>
      <vt:lpstr>Target Audience for Instacart</vt:lpstr>
      <vt:lpstr>Instacart ordering strategy </vt:lpstr>
      <vt:lpstr>Recommendations on Strategy</vt:lpstr>
      <vt:lpstr>Flavours of Cacao </vt:lpstr>
      <vt:lpstr>Data Collection &amp; Preparation</vt:lpstr>
      <vt:lpstr>Rating Distribution Analysis</vt:lpstr>
      <vt:lpstr>PowerPoint Presentation</vt:lpstr>
      <vt:lpstr>PowerPoint Presentation</vt:lpstr>
      <vt:lpstr>PowerPoint Presentation</vt:lpstr>
      <vt:lpstr>Cocoa Content Impact</vt:lpstr>
      <vt:lpstr>Key 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Shanaz Samsudeen</dc:creator>
  <cp:lastModifiedBy>Shanaz Samsudeen</cp:lastModifiedBy>
  <cp:revision>28</cp:revision>
  <dcterms:created xsi:type="dcterms:W3CDTF">2025-02-25T00:44:42Z</dcterms:created>
  <dcterms:modified xsi:type="dcterms:W3CDTF">2025-04-17T06:57:37Z</dcterms:modified>
</cp:coreProperties>
</file>